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7B1DC455_3B79FEEB.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3" r:id="rId5"/>
    <p:sldMasterId id="2147483727" r:id="rId6"/>
  </p:sldMasterIdLst>
  <p:notesMasterIdLst>
    <p:notesMasterId r:id="rId22"/>
  </p:notesMasterIdLst>
  <p:sldIdLst>
    <p:sldId id="8667" r:id="rId7"/>
    <p:sldId id="8668" r:id="rId8"/>
    <p:sldId id="336" r:id="rId9"/>
    <p:sldId id="340" r:id="rId10"/>
    <p:sldId id="8562" r:id="rId11"/>
    <p:sldId id="8566" r:id="rId12"/>
    <p:sldId id="8661" r:id="rId13"/>
    <p:sldId id="2065548489" r:id="rId14"/>
    <p:sldId id="262" r:id="rId15"/>
    <p:sldId id="8687" r:id="rId16"/>
    <p:sldId id="8673" r:id="rId17"/>
    <p:sldId id="8683" r:id="rId18"/>
    <p:sldId id="8680" r:id="rId19"/>
    <p:sldId id="2065548488" r:id="rId20"/>
    <p:sldId id="20655483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417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7FE0D7-5910-A158-7551-792FD4C41DC0}" name="MaryAnne Molter" initials="MM" userId="S::MaryAnne.Molter@volparahealth.com::7216c264-8366-4b14-bb83-5ae8e66f65d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F3FF"/>
    <a:srgbClr val="0BCBE5"/>
    <a:srgbClr val="00E0FF"/>
    <a:srgbClr val="FFFFFF"/>
    <a:srgbClr val="43E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5" autoAdjust="0"/>
    <p:restoredTop sz="94660"/>
  </p:normalViewPr>
  <p:slideViewPr>
    <p:cSldViewPr snapToGrid="0">
      <p:cViewPr varScale="1">
        <p:scale>
          <a:sx n="62" d="100"/>
          <a:sy n="62" d="100"/>
        </p:scale>
        <p:origin x="896" y="56"/>
      </p:cViewPr>
      <p:guideLst>
        <p:guide orient="horz" pos="2160"/>
        <p:guide pos="3840"/>
        <p:guide orient="horz" pos="417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microsoft.com/office/2018/10/relationships/authors" Target="authors.xml"/></Relationships>
</file>

<file path=ppt/comments/modernComment_7B1DC455_3B79FEEB.xml><?xml version="1.0" encoding="utf-8"?>
<p188:cmLst xmlns:a="http://schemas.openxmlformats.org/drawingml/2006/main" xmlns:r="http://schemas.openxmlformats.org/officeDocument/2006/relationships" xmlns:p188="http://schemas.microsoft.com/office/powerpoint/2018/8/main">
  <p188:cm id="{79BC1A04-18BB-4EF6-96A3-E7AA2C4EC0F0}" authorId="{647FE0D7-5910-A158-7551-792FD4C41DC0}" created="2022-07-31T12:33:39.151">
    <pc:sldMkLst xmlns:pc="http://schemas.microsoft.com/office/powerpoint/2013/main/command">
      <pc:docMk/>
      <pc:sldMk cId="997850859" sldId="2065548373"/>
    </pc:sldMkLst>
    <p188:txBody>
      <a:bodyPr/>
      <a:lstStyle/>
      <a:p>
        <a:r>
          <a:rPr lang="en-US"/>
          <a:t>Need to update the copy on this page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4A1A8C-EA7B-4BE6-8113-11201B544451}" type="datetimeFigureOut">
              <a:rPr lang="en-US" smtClean="0"/>
              <a:t>10/24/2022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6B4F41-BA20-4D3F-87D4-A372A35E2787}" type="slidenum">
              <a:rPr lang="en-US" smtClean="0"/>
              <a:t>‹#›</a:t>
            </a:fld>
            <a:endParaRPr lang="en-US"/>
          </a:p>
        </p:txBody>
      </p:sp>
    </p:spTree>
    <p:extLst>
      <p:ext uri="{BB962C8B-B14F-4D97-AF65-F5344CB8AC3E}">
        <p14:creationId xmlns:p14="http://schemas.microsoft.com/office/powerpoint/2010/main" val="2959489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A6B4F41-BA20-4D3F-87D4-A372A35E2787}" type="slidenum">
              <a:rPr lang="en-US" smtClean="0"/>
              <a:t>1</a:t>
            </a:fld>
            <a:endParaRPr lang="en-US"/>
          </a:p>
        </p:txBody>
      </p:sp>
    </p:spTree>
    <p:extLst>
      <p:ext uri="{BB962C8B-B14F-4D97-AF65-F5344CB8AC3E}">
        <p14:creationId xmlns:p14="http://schemas.microsoft.com/office/powerpoint/2010/main" val="266883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E7968E-A0D4-4603-8F86-4FB780B044A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02918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40% of women have dense breasts and possibly should have supplemental screening to increase their likelihood of having a cancer found.  Breast density is increasingly in the news and in research publications.  There is a growing understanding and awareness of the challenges of imaging dense breast tissue, as well as the complex make-up of dense breasts that also create an environment for cancer to grow.</a:t>
            </a: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CDABC8-FD09-47BC-822A-A981D494E0D7}" type="slidenum">
              <a:rPr kumimoji="0" lang="en-CA" sz="1200" b="0" i="0" u="none" strike="noStrike" kern="1200" cap="none" spc="0" normalizeH="0" baseline="0" noProof="0" smtClean="0">
                <a:ln>
                  <a:noFill/>
                </a:ln>
                <a:solidFill>
                  <a:prstClr val="black"/>
                </a:solidFill>
                <a:effectLst/>
                <a:uLnTx/>
                <a:uFillTx/>
                <a:latin typeface="GE Inspira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a:ln>
                <a:noFill/>
              </a:ln>
              <a:solidFill>
                <a:prstClr val="black"/>
              </a:solidFill>
              <a:effectLst/>
              <a:uLnTx/>
              <a:uFillTx/>
              <a:latin typeface="GE Inspira Sans"/>
              <a:ea typeface="+mn-ea"/>
              <a:cs typeface="+mn-cs"/>
            </a:endParaRPr>
          </a:p>
        </p:txBody>
      </p:sp>
    </p:spTree>
    <p:extLst>
      <p:ext uri="{BB962C8B-B14F-4D97-AF65-F5344CB8AC3E}">
        <p14:creationId xmlns:p14="http://schemas.microsoft.com/office/powerpoint/2010/main" val="42089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a:t>Erica:  Didn’t we do this in Volpara also?  </a:t>
            </a:r>
            <a:endParaRPr lang="en-US" sz="12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CDABC8-FD09-47BC-822A-A981D494E0D7}" type="slidenum">
              <a:rPr kumimoji="0" lang="en-CA" sz="1200" b="0" i="0" u="none" strike="noStrike" kern="1200" cap="none" spc="0" normalizeH="0" baseline="0" noProof="0" smtClean="0">
                <a:ln>
                  <a:noFill/>
                </a:ln>
                <a:solidFill>
                  <a:prstClr val="black"/>
                </a:solidFill>
                <a:effectLst/>
                <a:uLnTx/>
                <a:uFillTx/>
                <a:latin typeface="GE Inspira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a:ln>
                <a:noFill/>
              </a:ln>
              <a:solidFill>
                <a:prstClr val="black"/>
              </a:solidFill>
              <a:effectLst/>
              <a:uLnTx/>
              <a:uFillTx/>
              <a:latin typeface="GE Inspira Sans"/>
              <a:ea typeface="+mn-ea"/>
              <a:cs typeface="+mn-cs"/>
            </a:endParaRPr>
          </a:p>
        </p:txBody>
      </p:sp>
    </p:spTree>
    <p:extLst>
      <p:ext uri="{BB962C8B-B14F-4D97-AF65-F5344CB8AC3E}">
        <p14:creationId xmlns:p14="http://schemas.microsoft.com/office/powerpoint/2010/main" val="1661993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203764-10D7-054D-8448-1346CEEF87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5045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203764-10D7-054D-8448-1346CEEF87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5569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a:solidFill>
                  <a:schemeClr val="tx1"/>
                </a:solidFill>
              </a:rPr>
              <a:t>These</a:t>
            </a:r>
            <a:r>
              <a:rPr lang="en-US" baseline="0">
                <a:solidFill>
                  <a:schemeClr val="tx1"/>
                </a:solidFill>
              </a:rPr>
              <a:t> </a:t>
            </a:r>
            <a:r>
              <a:rPr lang="en-US">
                <a:solidFill>
                  <a:schemeClr val="tx1"/>
                </a:solidFill>
              </a:rPr>
              <a:t>four cases show the challenge of </a:t>
            </a:r>
            <a:r>
              <a:rPr lang="en-US" i="1">
                <a:solidFill>
                  <a:schemeClr val="tx1"/>
                </a:solidFill>
              </a:rPr>
              <a:t>qualitatively</a:t>
            </a:r>
            <a:r>
              <a:rPr lang="en-US">
                <a:solidFill>
                  <a:schemeClr val="tx1"/>
                </a:solidFill>
              </a:rPr>
              <a:t> assessing density, either visually or with “appearance based” software tools.</a:t>
            </a:r>
          </a:p>
          <a:p>
            <a:pPr marL="457200" indent="-457200">
              <a:buFont typeface="Arial" panose="020B0604020202020204" pitchFamily="34" charset="0"/>
              <a:buChar char="•"/>
            </a:pPr>
            <a:r>
              <a:rPr lang="en-US">
                <a:solidFill>
                  <a:schemeClr val="tx1"/>
                </a:solidFill>
              </a:rPr>
              <a:t>Volpara gives </a:t>
            </a:r>
            <a:r>
              <a:rPr lang="en-US" i="1">
                <a:solidFill>
                  <a:schemeClr val="tx1"/>
                </a:solidFill>
              </a:rPr>
              <a:t>quantitative</a:t>
            </a:r>
            <a:r>
              <a:rPr lang="en-US">
                <a:solidFill>
                  <a:schemeClr val="tx1"/>
                </a:solidFill>
              </a:rPr>
              <a:t> measurement of one significant variable so the radiologist can focus on others inputs to the “Personalized Screening” algorithm. </a:t>
            </a:r>
          </a:p>
          <a:p>
            <a:pPr marL="1143000" lvl="1" indent="-457200"/>
            <a:r>
              <a:rPr lang="en-US">
                <a:solidFill>
                  <a:schemeClr val="tx1"/>
                </a:solidFill>
              </a:rPr>
              <a:t>Has patient been coming for 10 years?</a:t>
            </a:r>
          </a:p>
          <a:p>
            <a:pPr marL="1143000" lvl="1" indent="-457200"/>
            <a:r>
              <a:rPr lang="en-US">
                <a:solidFill>
                  <a:schemeClr val="tx1"/>
                </a:solidFill>
              </a:rPr>
              <a:t>Or is this her first mammogram? </a:t>
            </a:r>
          </a:p>
          <a:p>
            <a:pPr marL="1143000" lvl="1" indent="-457200"/>
            <a:r>
              <a:rPr lang="en-US">
                <a:solidFill>
                  <a:schemeClr val="tx1"/>
                </a:solidFill>
              </a:rPr>
              <a:t>Is she young or old? </a:t>
            </a:r>
          </a:p>
          <a:p>
            <a:pPr marL="1143000" lvl="1" indent="-457200"/>
            <a:r>
              <a:rPr lang="en-US">
                <a:solidFill>
                  <a:schemeClr val="tx1"/>
                </a:solidFill>
              </a:rPr>
              <a:t>What are her other risk factors? </a:t>
            </a:r>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E7968E-A0D4-4603-8F86-4FB780B044A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02918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6B4F41-BA20-4D3F-87D4-A372A35E2787}" type="slidenum">
              <a:rPr lang="en-US" smtClean="0"/>
              <a:t>10</a:t>
            </a:fld>
            <a:endParaRPr lang="en-US"/>
          </a:p>
        </p:txBody>
      </p:sp>
    </p:spTree>
    <p:extLst>
      <p:ext uri="{BB962C8B-B14F-4D97-AF65-F5344CB8AC3E}">
        <p14:creationId xmlns:p14="http://schemas.microsoft.com/office/powerpoint/2010/main" val="2516354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83D4B100-CDA5-4BB5-90A6-49390DD39B7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a:extLst>
              <a:ext uri="{FF2B5EF4-FFF2-40B4-BE49-F238E27FC236}">
                <a16:creationId xmlns:a16="http://schemas.microsoft.com/office/drawing/2014/main" id="{B2939700-8882-47E1-BEF5-BB6419467A8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NZ" altLang="en-US">
                <a:cs typeface="Calibri"/>
              </a:rPr>
              <a:t>Medical societies agree...</a:t>
            </a:r>
          </a:p>
          <a:p>
            <a:r>
              <a:rPr lang="en-NZ" altLang="en-US">
                <a:cs typeface="Calibri"/>
              </a:rPr>
              <a:t>- with each other...all women should know their breast cancer risk by the age of 30</a:t>
            </a:r>
          </a:p>
          <a:p>
            <a:r>
              <a:rPr lang="en-NZ" altLang="en-US">
                <a:cs typeface="Calibri"/>
              </a:rPr>
              <a:t>- with us that we should personalize the breast screening protocol for high risk women before the age of 40</a:t>
            </a:r>
          </a:p>
          <a:p>
            <a:endParaRPr lang="en-NZ" altLang="en-US">
              <a:cs typeface="Calibri"/>
            </a:endParaRPr>
          </a:p>
          <a:p>
            <a:r>
              <a:rPr lang="en-NZ" altLang="en-US">
                <a:cs typeface="Calibri"/>
              </a:rPr>
              <a:t>....and the USPSTF endorses this approach as well</a:t>
            </a:r>
          </a:p>
          <a:p>
            <a:endParaRPr lang="en-NZ" altLang="en-US">
              <a:cs typeface="Calibri"/>
            </a:endParaRPr>
          </a:p>
          <a:p>
            <a:r>
              <a:rPr lang="en-NZ" altLang="en-US">
                <a:cs typeface="Calibri"/>
              </a:rPr>
              <a:t>And yet, we haven't implemented this in the breast imaging center universally today.  It's hard to do.  Patient advocates are asking us to get moving....</a:t>
            </a:r>
          </a:p>
          <a:p>
            <a:endParaRPr lang="en-NZ" altLang="en-US">
              <a:cs typeface="Calibri"/>
            </a:endParaRPr>
          </a:p>
          <a:p>
            <a:endParaRPr lang="en-NZ" altLang="en-US">
              <a:cs typeface="Calibri"/>
            </a:endParaRPr>
          </a:p>
          <a:p>
            <a:endParaRPr lang="en-NZ" altLang="en-US">
              <a:cs typeface="Calibri"/>
            </a:endParaRPr>
          </a:p>
          <a:p>
            <a:endParaRPr lang="en-NZ" altLang="en-US">
              <a:cs typeface="Calibri"/>
            </a:endParaRPr>
          </a:p>
        </p:txBody>
      </p:sp>
      <p:sp>
        <p:nvSpPr>
          <p:cNvPr id="71684" name="Slide Number Placeholder 3">
            <a:extLst>
              <a:ext uri="{FF2B5EF4-FFF2-40B4-BE49-F238E27FC236}">
                <a16:creationId xmlns:a16="http://schemas.microsoft.com/office/drawing/2014/main" id="{003B3B25-88BB-4B54-AEEA-52624526918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2FCE6F6-4F0D-434D-9CB7-7712DEBA877F}"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829957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6C1AB95F-3F5D-954A-891A-BEFE22D6F2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V="1">
            <a:off x="1540565" y="0"/>
            <a:ext cx="10651234" cy="6540524"/>
          </a:xfrm>
          <a:prstGeom prst="rect">
            <a:avLst/>
          </a:prstGeom>
        </p:spPr>
      </p:pic>
      <p:sp>
        <p:nvSpPr>
          <p:cNvPr id="2" name="Title 1">
            <a:extLst>
              <a:ext uri="{FF2B5EF4-FFF2-40B4-BE49-F238E27FC236}">
                <a16:creationId xmlns:a16="http://schemas.microsoft.com/office/drawing/2014/main" id="{DE53B95F-0AC0-944C-AB43-5AF62C4D29BF}"/>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3" name="Subtitle 2">
            <a:extLst>
              <a:ext uri="{FF2B5EF4-FFF2-40B4-BE49-F238E27FC236}">
                <a16:creationId xmlns:a16="http://schemas.microsoft.com/office/drawing/2014/main" id="{3271B498-D509-C74A-AF2E-5514B6E35E98}"/>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5" name="Footer Placeholder 4">
            <a:extLst>
              <a:ext uri="{FF2B5EF4-FFF2-40B4-BE49-F238E27FC236}">
                <a16:creationId xmlns:a16="http://schemas.microsoft.com/office/drawing/2014/main" id="{96D05DF7-240D-CD49-9C29-81E39819CF1F}"/>
              </a:ext>
            </a:extLst>
          </p:cNvPr>
          <p:cNvSpPr>
            <a:spLocks noGrp="1"/>
          </p:cNvSpPr>
          <p:nvPr>
            <p:ph type="ftr" sz="quarter" idx="11"/>
          </p:nvPr>
        </p:nvSpPr>
        <p:spPr>
          <a:xfrm>
            <a:off x="838200" y="6356349"/>
            <a:ext cx="7315200"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4F4A38D7-6444-184E-8CE0-3B8C87C685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380261"/>
            <a:ext cx="3048000" cy="905346"/>
          </a:xfrm>
          <a:prstGeom prst="rect">
            <a:avLst/>
          </a:prstGeom>
        </p:spPr>
      </p:pic>
    </p:spTree>
    <p:extLst>
      <p:ext uri="{BB962C8B-B14F-4D97-AF65-F5344CB8AC3E}">
        <p14:creationId xmlns:p14="http://schemas.microsoft.com/office/powerpoint/2010/main" val="3896524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102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E28A9AED-FCF9-8D42-ACEF-5AB605C3535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a:extLst>
              <a:ext uri="{FF2B5EF4-FFF2-40B4-BE49-F238E27FC236}">
                <a16:creationId xmlns:a16="http://schemas.microsoft.com/office/drawing/2014/main" id="{C95BFB10-B2B1-E94F-A90D-680FA93977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7313"/>
          <a:stretch/>
        </p:blipFill>
        <p:spPr>
          <a:xfrm rot="10800000">
            <a:off x="3800508" y="-1"/>
            <a:ext cx="8391492" cy="6473339"/>
          </a:xfrm>
          <a:prstGeom prst="rect">
            <a:avLst/>
          </a:prstGeom>
        </p:spPr>
      </p:pic>
    </p:spTree>
    <p:extLst>
      <p:ext uri="{BB962C8B-B14F-4D97-AF65-F5344CB8AC3E}">
        <p14:creationId xmlns:p14="http://schemas.microsoft.com/office/powerpoint/2010/main" val="456890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vl1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vl1pPr>
          </a:lstStyle>
          <a:p>
            <a:pPr lvl="0"/>
            <a:r>
              <a:rPr lang="en-GB"/>
              <a:t>Click to edit Master text styles</a:t>
            </a:r>
          </a:p>
        </p:txBody>
      </p:sp>
      <p:sp>
        <p:nvSpPr>
          <p:cNvPr id="8" name="Footer Placeholder 4">
            <a:extLst>
              <a:ext uri="{FF2B5EF4-FFF2-40B4-BE49-F238E27FC236}">
                <a16:creationId xmlns:a16="http://schemas.microsoft.com/office/drawing/2014/main" id="{A494DD1E-6097-1E40-A59E-2298101DFEC5}"/>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pic>
        <p:nvPicPr>
          <p:cNvPr id="9" name="Picture 8" descr="Logo, company name&#10;&#10;Description automatically generated">
            <a:extLst>
              <a:ext uri="{FF2B5EF4-FFF2-40B4-BE49-F238E27FC236}">
                <a16:creationId xmlns:a16="http://schemas.microsoft.com/office/drawing/2014/main" id="{A4BE736D-84E8-7C46-81DB-F45141F91C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1228998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81C43CD0-F56B-F944-AE8C-74A98706B279}"/>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pic>
        <p:nvPicPr>
          <p:cNvPr id="7" name="Picture 6" descr="Logo, company name&#10;&#10;Description automatically generated">
            <a:extLst>
              <a:ext uri="{FF2B5EF4-FFF2-40B4-BE49-F238E27FC236}">
                <a16:creationId xmlns:a16="http://schemas.microsoft.com/office/drawing/2014/main" id="{F5699E18-669A-B24A-BD3F-2BB68EE04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789150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298866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59210" y="0"/>
            <a:ext cx="4967416"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Tree>
    <p:extLst>
      <p:ext uri="{BB962C8B-B14F-4D97-AF65-F5344CB8AC3E}">
        <p14:creationId xmlns:p14="http://schemas.microsoft.com/office/powerpoint/2010/main" val="2649994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19998823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D55FB6-338B-CD49-9A47-064341E1A16E}"/>
              </a:ext>
            </a:extLst>
          </p:cNvPr>
          <p:cNvSpPr/>
          <p:nvPr userDrawn="1"/>
        </p:nvSpPr>
        <p:spPr>
          <a:xfrm>
            <a:off x="0" y="0"/>
            <a:ext cx="12192000" cy="6858000"/>
          </a:xfrm>
          <a:prstGeom prst="rect">
            <a:avLst/>
          </a:prstGeom>
          <a:solidFill>
            <a:srgbClr val="3D526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7723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ection title">
    <p:bg>
      <p:bgPr>
        <a:solidFill>
          <a:srgbClr val="3D5265"/>
        </a:solid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solidFill>
                  <a:schemeClr val="bg1"/>
                </a:solidFill>
              </a:defRPr>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solidFill>
                  <a:schemeClr val="bg1"/>
                </a:solidFill>
                <a:latin typeface="Avenir Next LT Pro" panose="020B0504020202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6" name="Picture 5">
            <a:extLst>
              <a:ext uri="{FF2B5EF4-FFF2-40B4-BE49-F238E27FC236}">
                <a16:creationId xmlns:a16="http://schemas.microsoft.com/office/drawing/2014/main" id="{3CE5323C-886A-7B42-9426-994CF3246E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534116" y="6348784"/>
            <a:ext cx="1382740" cy="377111"/>
          </a:xfrm>
          <a:prstGeom prst="rect">
            <a:avLst/>
          </a:prstGeom>
        </p:spPr>
      </p:pic>
    </p:spTree>
    <p:extLst>
      <p:ext uri="{BB962C8B-B14F-4D97-AF65-F5344CB8AC3E}">
        <p14:creationId xmlns:p14="http://schemas.microsoft.com/office/powerpoint/2010/main" val="1041621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Right side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p:spPr>
        <p:txBody>
          <a:bodyPr/>
          <a:lstStyle/>
          <a:p>
            <a:endParaRPr lang="en-AU"/>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09457617-B3BA-473B-8A9C-88A2B93BD23B}" type="slidenum">
              <a:rPr lang="en-AU" smtClean="0"/>
              <a:t>‹#›</a:t>
            </a:fld>
            <a:endParaRPr lang="en-AU"/>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2" name="Picture 11">
            <a:extLst>
              <a:ext uri="{FF2B5EF4-FFF2-40B4-BE49-F238E27FC236}">
                <a16:creationId xmlns:a16="http://schemas.microsoft.com/office/drawing/2014/main" id="{60E6FDE9-830C-E444-8A9C-A39A5F9D1AC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534116" y="6348784"/>
            <a:ext cx="1382740" cy="377111"/>
          </a:xfrm>
          <a:prstGeom prst="rect">
            <a:avLst/>
          </a:prstGeom>
        </p:spPr>
      </p:pic>
    </p:spTree>
    <p:extLst>
      <p:ext uri="{BB962C8B-B14F-4D97-AF65-F5344CB8AC3E}">
        <p14:creationId xmlns:p14="http://schemas.microsoft.com/office/powerpoint/2010/main" val="151104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1097611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65671D5F-8885-494B-8345-0EE673D818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Tree>
    <p:extLst>
      <p:ext uri="{BB962C8B-B14F-4D97-AF65-F5344CB8AC3E}">
        <p14:creationId xmlns:p14="http://schemas.microsoft.com/office/powerpoint/2010/main" val="31039811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Left sideba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0" y="0"/>
            <a:ext cx="4967416" cy="6858000"/>
          </a:xfrm>
          <a:prstGeom prst="rect">
            <a:avLst/>
          </a:prstGeom>
          <a:solidFill>
            <a:srgbClr val="4D6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88292"/>
            <a:ext cx="4394337" cy="3780696"/>
          </a:xfrm>
        </p:spPr>
        <p:txBody>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630195"/>
            <a:ext cx="6699043" cy="5230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3" name="Title 1">
            <a:extLst>
              <a:ext uri="{FF2B5EF4-FFF2-40B4-BE49-F238E27FC236}">
                <a16:creationId xmlns:a16="http://schemas.microsoft.com/office/drawing/2014/main" id="{A8F8E2F8-21D9-9143-BE4A-70D57F2917B4}"/>
              </a:ext>
            </a:extLst>
          </p:cNvPr>
          <p:cNvSpPr>
            <a:spLocks noGrp="1"/>
          </p:cNvSpPr>
          <p:nvPr>
            <p:ph type="title"/>
          </p:nvPr>
        </p:nvSpPr>
        <p:spPr>
          <a:xfrm>
            <a:off x="377688" y="469557"/>
            <a:ext cx="4394337" cy="1396313"/>
          </a:xfrm>
        </p:spPr>
        <p:txBody>
          <a:bodyPr anchor="b"/>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5425132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51DC6333-E7BD-A14B-B648-15724F64CE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2209800" y="0"/>
            <a:ext cx="9981999" cy="6129572"/>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US"/>
              <a:t>Click to edit Master title style</a:t>
            </a:r>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778715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atin typeface="+mn-lt"/>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atin typeface="+mn-lt"/>
              </a:defRPr>
            </a:lvl1pPr>
          </a:lstStyle>
          <a:p>
            <a:pPr lvl="0"/>
            <a:r>
              <a:rPr lang="en-US"/>
              <a:t>Click to edit Master text styles</a:t>
            </a:r>
          </a:p>
        </p:txBody>
      </p:sp>
      <p:sp>
        <p:nvSpPr>
          <p:cNvPr id="8" name="Footer Placeholder 4">
            <a:extLst>
              <a:ext uri="{FF2B5EF4-FFF2-40B4-BE49-F238E27FC236}">
                <a16:creationId xmlns:a16="http://schemas.microsoft.com/office/drawing/2014/main" id="{A494DD1E-6097-1E40-A59E-2298101DFEC5}"/>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US"/>
              <a:t>Click to edit Master title style</a:t>
            </a:r>
          </a:p>
        </p:txBody>
      </p:sp>
    </p:spTree>
    <p:extLst>
      <p:ext uri="{BB962C8B-B14F-4D97-AF65-F5344CB8AC3E}">
        <p14:creationId xmlns:p14="http://schemas.microsoft.com/office/powerpoint/2010/main" val="3964448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81C43CD0-F56B-F944-AE8C-74A98706B279}"/>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US"/>
              <a:t>Click to edit Master title style</a:t>
            </a:r>
          </a:p>
        </p:txBody>
      </p:sp>
    </p:spTree>
    <p:extLst>
      <p:ext uri="{BB962C8B-B14F-4D97-AF65-F5344CB8AC3E}">
        <p14:creationId xmlns:p14="http://schemas.microsoft.com/office/powerpoint/2010/main" val="764160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US"/>
              <a:t>Click to edit Master title style</a:t>
            </a:r>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821981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0" y="0"/>
            <a:ext cx="496741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lIns="90000"/>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365125"/>
            <a:ext cx="6699043" cy="5495925"/>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US"/>
              <a:t>Click to edit Master title style</a:t>
            </a:r>
          </a:p>
        </p:txBody>
      </p:sp>
    </p:spTree>
    <p:extLst>
      <p:ext uri="{BB962C8B-B14F-4D97-AF65-F5344CB8AC3E}">
        <p14:creationId xmlns:p14="http://schemas.microsoft.com/office/powerpoint/2010/main" val="15169731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42404940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ection title">
    <p:bg>
      <p:bgPr>
        <a:solidFill>
          <a:srgbClr val="3D5265"/>
        </a:solid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solidFill>
                  <a:schemeClr val="bg1"/>
                </a:solidFill>
              </a:defRPr>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solidFill>
                  <a:schemeClr val="bg1"/>
                </a:solidFill>
                <a:latin typeface="Avenir Next LT Pro" panose="020B0504020202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drawing&#10;&#10;Description automatically generated">
            <a:extLst>
              <a:ext uri="{FF2B5EF4-FFF2-40B4-BE49-F238E27FC236}">
                <a16:creationId xmlns:a16="http://schemas.microsoft.com/office/drawing/2014/main" id="{3AB787E5-4C2F-DB43-9BF9-F41F07707EC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55103"/>
            <a:ext cx="1333500" cy="366371"/>
          </a:xfrm>
          <a:prstGeom prst="rect">
            <a:avLst/>
          </a:prstGeom>
        </p:spPr>
      </p:pic>
    </p:spTree>
    <p:extLst>
      <p:ext uri="{BB962C8B-B14F-4D97-AF65-F5344CB8AC3E}">
        <p14:creationId xmlns:p14="http://schemas.microsoft.com/office/powerpoint/2010/main" val="23154722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vl1pPr>
          </a:lstStyle>
          <a:p>
            <a:pPr lvl="0"/>
            <a:r>
              <a:rPr lang="en-GB"/>
              <a:t>Click to edit Master text styles</a:t>
            </a:r>
          </a:p>
        </p:txBody>
      </p:sp>
      <p:sp>
        <p:nvSpPr>
          <p:cNvPr id="8" name="Footer Placeholder 4">
            <a:extLst>
              <a:ext uri="{FF2B5EF4-FFF2-40B4-BE49-F238E27FC236}">
                <a16:creationId xmlns:a16="http://schemas.microsoft.com/office/drawing/2014/main" id="{A494DD1E-6097-1E40-A59E-2298101DFEC5}"/>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2818899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81C43CD0-F56B-F944-AE8C-74A98706B279}"/>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3179837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51DC6333-E7BD-A14B-B648-15724F64CE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V="1">
            <a:off x="2209800" y="0"/>
            <a:ext cx="9981999" cy="6129572"/>
          </a:xfrm>
          <a:prstGeom prst="rect">
            <a:avLst/>
          </a:prstGeom>
        </p:spPr>
      </p:pic>
      <p:pic>
        <p:nvPicPr>
          <p:cNvPr id="7" name="Picture 6" descr="Logo, company name&#10;&#10;Description automatically generated">
            <a:extLst>
              <a:ext uri="{FF2B5EF4-FFF2-40B4-BE49-F238E27FC236}">
                <a16:creationId xmlns:a16="http://schemas.microsoft.com/office/drawing/2014/main" id="{E28A9AED-FCF9-8D42-ACEF-5AB605C35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1141581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8" y="469557"/>
            <a:ext cx="6172200" cy="539149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Title 1">
            <a:extLst>
              <a:ext uri="{FF2B5EF4-FFF2-40B4-BE49-F238E27FC236}">
                <a16:creationId xmlns:a16="http://schemas.microsoft.com/office/drawing/2014/main" id="{36D8D5C9-A9D0-CA4F-AF34-16072FC99854}"/>
              </a:ext>
            </a:extLst>
          </p:cNvPr>
          <p:cNvSpPr>
            <a:spLocks noGrp="1"/>
          </p:cNvSpPr>
          <p:nvPr>
            <p:ph type="title"/>
          </p:nvPr>
        </p:nvSpPr>
        <p:spPr>
          <a:xfrm>
            <a:off x="377688" y="469557"/>
            <a:ext cx="4394337" cy="1396313"/>
          </a:xfrm>
        </p:spPr>
        <p:txBody>
          <a:bodyPr anchor="b"/>
          <a:lstStyle/>
          <a:p>
            <a:r>
              <a:rPr lang="en-GB"/>
              <a:t>Click to edit Master title style</a:t>
            </a:r>
            <a:endParaRPr lang="en-US"/>
          </a:p>
        </p:txBody>
      </p:sp>
    </p:spTree>
    <p:extLst>
      <p:ext uri="{BB962C8B-B14F-4D97-AF65-F5344CB8AC3E}">
        <p14:creationId xmlns:p14="http://schemas.microsoft.com/office/powerpoint/2010/main" val="31727690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Right side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4" y="0"/>
            <a:ext cx="3258065" cy="6858000"/>
          </a:xfrm>
          <a:prstGeom prst="rect">
            <a:avLst/>
          </a:prstGeom>
          <a:solidFill>
            <a:srgbClr val="4D6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1" name="Picture 10" descr="A picture containing drawing&#10;&#10;Description automatically generated">
            <a:extLst>
              <a:ext uri="{FF2B5EF4-FFF2-40B4-BE49-F238E27FC236}">
                <a16:creationId xmlns:a16="http://schemas.microsoft.com/office/drawing/2014/main" id="{C0392224-A7C9-A14D-988B-994C67A9DD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55103"/>
            <a:ext cx="1333500" cy="366371"/>
          </a:xfrm>
          <a:prstGeom prst="rect">
            <a:avLst/>
          </a:prstGeom>
        </p:spPr>
      </p:pic>
    </p:spTree>
    <p:extLst>
      <p:ext uri="{BB962C8B-B14F-4D97-AF65-F5344CB8AC3E}">
        <p14:creationId xmlns:p14="http://schemas.microsoft.com/office/powerpoint/2010/main" val="16225711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r>
              <a:rPr lang="en-US"/>
              <a:t>Strictly confidential. Internal use only.</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33077968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6C1AB95F-3F5D-954A-891A-BEFE22D6F2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V="1">
            <a:off x="1540565" y="0"/>
            <a:ext cx="10651234" cy="6540524"/>
          </a:xfrm>
          <a:prstGeom prst="rect">
            <a:avLst/>
          </a:prstGeom>
        </p:spPr>
      </p:pic>
      <p:sp>
        <p:nvSpPr>
          <p:cNvPr id="2" name="Title 1">
            <a:extLst>
              <a:ext uri="{FF2B5EF4-FFF2-40B4-BE49-F238E27FC236}">
                <a16:creationId xmlns:a16="http://schemas.microsoft.com/office/drawing/2014/main" id="{DE53B95F-0AC0-944C-AB43-5AF62C4D29BF}"/>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3" name="Subtitle 2">
            <a:extLst>
              <a:ext uri="{FF2B5EF4-FFF2-40B4-BE49-F238E27FC236}">
                <a16:creationId xmlns:a16="http://schemas.microsoft.com/office/drawing/2014/main" id="{3271B498-D509-C74A-AF2E-5514B6E35E98}"/>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5" name="Footer Placeholder 4">
            <a:extLst>
              <a:ext uri="{FF2B5EF4-FFF2-40B4-BE49-F238E27FC236}">
                <a16:creationId xmlns:a16="http://schemas.microsoft.com/office/drawing/2014/main" id="{96D05DF7-240D-CD49-9C29-81E39819CF1F}"/>
              </a:ext>
            </a:extLst>
          </p:cNvPr>
          <p:cNvSpPr>
            <a:spLocks noGrp="1"/>
          </p:cNvSpPr>
          <p:nvPr>
            <p:ph type="ftr" sz="quarter" idx="11"/>
          </p:nvPr>
        </p:nvSpPr>
        <p:spPr>
          <a:xfrm>
            <a:off x="838200" y="6356349"/>
            <a:ext cx="7315200"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4F4A38D7-6444-184E-8CE0-3B8C87C685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380261"/>
            <a:ext cx="3048000" cy="905346"/>
          </a:xfrm>
          <a:prstGeom prst="rect">
            <a:avLst/>
          </a:prstGeom>
        </p:spPr>
      </p:pic>
    </p:spTree>
    <p:extLst>
      <p:ext uri="{BB962C8B-B14F-4D97-AF65-F5344CB8AC3E}">
        <p14:creationId xmlns:p14="http://schemas.microsoft.com/office/powerpoint/2010/main" val="39661898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1097611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65671D5F-8885-494B-8345-0EE673D818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Tree>
    <p:extLst>
      <p:ext uri="{BB962C8B-B14F-4D97-AF65-F5344CB8AC3E}">
        <p14:creationId xmlns:p14="http://schemas.microsoft.com/office/powerpoint/2010/main" val="25455920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51DC6333-E7BD-A14B-B648-15724F64CE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V="1">
            <a:off x="2209800" y="0"/>
            <a:ext cx="9981999" cy="6129572"/>
          </a:xfrm>
          <a:prstGeom prst="rect">
            <a:avLst/>
          </a:prstGeom>
        </p:spPr>
      </p:pic>
      <p:pic>
        <p:nvPicPr>
          <p:cNvPr id="7" name="Picture 6" descr="Logo, company name&#10;&#10;Description automatically generated">
            <a:extLst>
              <a:ext uri="{FF2B5EF4-FFF2-40B4-BE49-F238E27FC236}">
                <a16:creationId xmlns:a16="http://schemas.microsoft.com/office/drawing/2014/main" id="{E28A9AED-FCF9-8D42-ACEF-5AB605C35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32298608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atin typeface="+mn-lt"/>
              </a:defRPr>
            </a:lvl1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atin typeface="+mn-lt"/>
              </a:defRPr>
            </a:lvl1pPr>
          </a:lstStyle>
          <a:p>
            <a:pPr lvl="0"/>
            <a:r>
              <a:rPr lang="en-GB"/>
              <a:t>Click to edit Master text styles</a:t>
            </a:r>
          </a:p>
        </p:txBody>
      </p:sp>
      <p:sp>
        <p:nvSpPr>
          <p:cNvPr id="8" name="Footer Placeholder 4">
            <a:extLst>
              <a:ext uri="{FF2B5EF4-FFF2-40B4-BE49-F238E27FC236}">
                <a16:creationId xmlns:a16="http://schemas.microsoft.com/office/drawing/2014/main" id="{A494DD1E-6097-1E40-A59E-2298101DFEC5}"/>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9" name="Picture 8" descr="Logo, company name&#10;&#10;Description automatically generated">
            <a:extLst>
              <a:ext uri="{FF2B5EF4-FFF2-40B4-BE49-F238E27FC236}">
                <a16:creationId xmlns:a16="http://schemas.microsoft.com/office/drawing/2014/main" id="{A4BE736D-84E8-7C46-81DB-F45141F91C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37467307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81C43CD0-F56B-F944-AE8C-74A98706B279}"/>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F5699E18-669A-B24A-BD3F-2BB68EE043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33224075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Tree>
    <p:extLst>
      <p:ext uri="{BB962C8B-B14F-4D97-AF65-F5344CB8AC3E}">
        <p14:creationId xmlns:p14="http://schemas.microsoft.com/office/powerpoint/2010/main" val="1388162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p:nvSpPr>
        <p:spPr>
          <a:xfrm>
            <a:off x="0" y="0"/>
            <a:ext cx="4967416"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lIns="90000"/>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365125"/>
            <a:ext cx="6699043" cy="5495925"/>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Tree>
    <p:extLst>
      <p:ext uri="{BB962C8B-B14F-4D97-AF65-F5344CB8AC3E}">
        <p14:creationId xmlns:p14="http://schemas.microsoft.com/office/powerpoint/2010/main" val="831643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atin typeface="+mn-lt"/>
              </a:defRPr>
            </a:lvl1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atin typeface="+mn-lt"/>
              </a:defRPr>
            </a:lvl1pPr>
          </a:lstStyle>
          <a:p>
            <a:pPr lvl="0"/>
            <a:r>
              <a:rPr lang="en-GB"/>
              <a:t>Click to edit Master text styles</a:t>
            </a:r>
          </a:p>
        </p:txBody>
      </p:sp>
      <p:sp>
        <p:nvSpPr>
          <p:cNvPr id="8" name="Footer Placeholder 4">
            <a:extLst>
              <a:ext uri="{FF2B5EF4-FFF2-40B4-BE49-F238E27FC236}">
                <a16:creationId xmlns:a16="http://schemas.microsoft.com/office/drawing/2014/main" id="{A494DD1E-6097-1E40-A59E-2298101DFEC5}"/>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9" name="Picture 8" descr="Logo, company name&#10;&#10;Description automatically generated">
            <a:extLst>
              <a:ext uri="{FF2B5EF4-FFF2-40B4-BE49-F238E27FC236}">
                <a16:creationId xmlns:a16="http://schemas.microsoft.com/office/drawing/2014/main" id="{A4BE736D-84E8-7C46-81DB-F45141F91C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5673448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endParaRPr lang="en-NZ"/>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9" name="Rectangle 8">
            <a:extLst>
              <a:ext uri="{FF2B5EF4-FFF2-40B4-BE49-F238E27FC236}">
                <a16:creationId xmlns:a16="http://schemas.microsoft.com/office/drawing/2014/main" id="{C2530B0F-72E9-CC40-9F59-B672AE13F762}"/>
              </a:ext>
            </a:extLst>
          </p:cNvPr>
          <p:cNvSpPr/>
          <p:nvPr/>
        </p:nvSpPr>
        <p:spPr>
          <a:xfrm>
            <a:off x="8933935" y="0"/>
            <a:ext cx="3258065"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13869487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8183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130621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E28A9AED-FCF9-8D42-ACEF-5AB605C3535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a:extLst>
              <a:ext uri="{FF2B5EF4-FFF2-40B4-BE49-F238E27FC236}">
                <a16:creationId xmlns:a16="http://schemas.microsoft.com/office/drawing/2014/main" id="{C95BFB10-B2B1-E94F-A90D-680FA939775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7313"/>
          <a:stretch/>
        </p:blipFill>
        <p:spPr>
          <a:xfrm rot="10800000">
            <a:off x="3800508" y="-1"/>
            <a:ext cx="8391492" cy="6473339"/>
          </a:xfrm>
          <a:prstGeom prst="rect">
            <a:avLst/>
          </a:prstGeom>
        </p:spPr>
      </p:pic>
    </p:spTree>
    <p:extLst>
      <p:ext uri="{BB962C8B-B14F-4D97-AF65-F5344CB8AC3E}">
        <p14:creationId xmlns:p14="http://schemas.microsoft.com/office/powerpoint/2010/main" val="14308498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vl1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vl1pPr>
          </a:lstStyle>
          <a:p>
            <a:pPr lvl="0"/>
            <a:r>
              <a:rPr lang="en-GB"/>
              <a:t>Click to edit Master text styles</a:t>
            </a:r>
          </a:p>
        </p:txBody>
      </p:sp>
      <p:pic>
        <p:nvPicPr>
          <p:cNvPr id="9" name="Picture 8" descr="Logo, company name&#10;&#10;Description automatically generated">
            <a:extLst>
              <a:ext uri="{FF2B5EF4-FFF2-40B4-BE49-F238E27FC236}">
                <a16:creationId xmlns:a16="http://schemas.microsoft.com/office/drawing/2014/main" id="{A4BE736D-84E8-7C46-81DB-F45141F91C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15173171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F5699E18-669A-B24A-BD3F-2BB68EE04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13580046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1400178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59210" y="0"/>
            <a:ext cx="4967416"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Tree>
    <p:extLst>
      <p:ext uri="{BB962C8B-B14F-4D97-AF65-F5344CB8AC3E}">
        <p14:creationId xmlns:p14="http://schemas.microsoft.com/office/powerpoint/2010/main" val="160512912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31890591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D55FB6-338B-CD49-9A47-064341E1A16E}"/>
              </a:ext>
            </a:extLst>
          </p:cNvPr>
          <p:cNvSpPr/>
          <p:nvPr userDrawn="1"/>
        </p:nvSpPr>
        <p:spPr>
          <a:xfrm>
            <a:off x="0" y="0"/>
            <a:ext cx="12192000" cy="6858000"/>
          </a:xfrm>
          <a:prstGeom prst="rect">
            <a:avLst/>
          </a:prstGeom>
          <a:solidFill>
            <a:srgbClr val="3D526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1159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81C43CD0-F56B-F944-AE8C-74A98706B279}"/>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7" name="Picture 6" descr="Logo, company name&#10;&#10;Description automatically generated">
            <a:extLst>
              <a:ext uri="{FF2B5EF4-FFF2-40B4-BE49-F238E27FC236}">
                <a16:creationId xmlns:a16="http://schemas.microsoft.com/office/drawing/2014/main" id="{F5699E18-669A-B24A-BD3F-2BB68EE043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18961021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Section title">
    <p:bg>
      <p:bgPr>
        <a:solidFill>
          <a:srgbClr val="3D5265"/>
        </a:solid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solidFill>
                  <a:schemeClr val="bg1"/>
                </a:solidFill>
              </a:defRPr>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solidFill>
                  <a:schemeClr val="bg1"/>
                </a:solidFill>
                <a:latin typeface="Avenir Next LT Pro" panose="020B0504020202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6" name="Picture 5">
            <a:extLst>
              <a:ext uri="{FF2B5EF4-FFF2-40B4-BE49-F238E27FC236}">
                <a16:creationId xmlns:a16="http://schemas.microsoft.com/office/drawing/2014/main" id="{3CE5323C-886A-7B42-9426-994CF3246E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534116" y="6348784"/>
            <a:ext cx="1382740" cy="377111"/>
          </a:xfrm>
          <a:prstGeom prst="rect">
            <a:avLst/>
          </a:prstGeom>
        </p:spPr>
      </p:pic>
    </p:spTree>
    <p:extLst>
      <p:ext uri="{BB962C8B-B14F-4D97-AF65-F5344CB8AC3E}">
        <p14:creationId xmlns:p14="http://schemas.microsoft.com/office/powerpoint/2010/main" val="19459030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Right side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endParaRPr lang="en-AU"/>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09457617-B3BA-473B-8A9C-88A2B93BD23B}" type="slidenum">
              <a:rPr lang="en-AU" smtClean="0"/>
              <a:t>‹#›</a:t>
            </a:fld>
            <a:endParaRPr lang="en-AU"/>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2" name="Picture 11">
            <a:extLst>
              <a:ext uri="{FF2B5EF4-FFF2-40B4-BE49-F238E27FC236}">
                <a16:creationId xmlns:a16="http://schemas.microsoft.com/office/drawing/2014/main" id="{60E6FDE9-830C-E444-8A9C-A39A5F9D1AC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534116" y="6348784"/>
            <a:ext cx="1382740" cy="377111"/>
          </a:xfrm>
          <a:prstGeom prst="rect">
            <a:avLst/>
          </a:prstGeom>
        </p:spPr>
      </p:pic>
    </p:spTree>
    <p:extLst>
      <p:ext uri="{BB962C8B-B14F-4D97-AF65-F5344CB8AC3E}">
        <p14:creationId xmlns:p14="http://schemas.microsoft.com/office/powerpoint/2010/main" val="16946536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51DC6333-E7BD-A14B-B648-15724F64CE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2209800" y="0"/>
            <a:ext cx="9981999" cy="6129572"/>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US"/>
              <a:t>Click to edit Master title style</a:t>
            </a:r>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4324076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atin typeface="+mn-lt"/>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atin typeface="+mn-lt"/>
              </a:defRPr>
            </a:lvl1pPr>
          </a:lstStyle>
          <a:p>
            <a:pPr lvl="0"/>
            <a:r>
              <a:rPr lang="en-US"/>
              <a:t>Click to edit Master text styles</a:t>
            </a:r>
          </a:p>
        </p:txBody>
      </p:sp>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US"/>
              <a:t>Click to edit Master title style</a:t>
            </a:r>
          </a:p>
        </p:txBody>
      </p:sp>
    </p:spTree>
    <p:extLst>
      <p:ext uri="{BB962C8B-B14F-4D97-AF65-F5344CB8AC3E}">
        <p14:creationId xmlns:p14="http://schemas.microsoft.com/office/powerpoint/2010/main" val="34095169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US"/>
              <a:t>Click to edit Master title style</a:t>
            </a:r>
          </a:p>
        </p:txBody>
      </p:sp>
    </p:spTree>
    <p:extLst>
      <p:ext uri="{BB962C8B-B14F-4D97-AF65-F5344CB8AC3E}">
        <p14:creationId xmlns:p14="http://schemas.microsoft.com/office/powerpoint/2010/main" val="12708461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US"/>
              <a:t>Click to edit Master title style</a:t>
            </a:r>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5189081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0" y="0"/>
            <a:ext cx="496741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lIns="90000"/>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365125"/>
            <a:ext cx="6699043" cy="5495925"/>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US"/>
              <a:t>Click to edit Master title style</a:t>
            </a:r>
          </a:p>
        </p:txBody>
      </p:sp>
    </p:spTree>
    <p:extLst>
      <p:ext uri="{BB962C8B-B14F-4D97-AF65-F5344CB8AC3E}">
        <p14:creationId xmlns:p14="http://schemas.microsoft.com/office/powerpoint/2010/main" val="5833005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23304260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Section title">
    <p:bg>
      <p:bgPr>
        <a:solidFill>
          <a:srgbClr val="3D5265"/>
        </a:solidFill>
        <a:effectLst/>
      </p:bgPr>
    </p:bg>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solidFill>
                  <a:schemeClr val="bg1"/>
                </a:solidFill>
              </a:defRPr>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solidFill>
                  <a:schemeClr val="bg1"/>
                </a:solidFill>
                <a:latin typeface="Avenir Next LT Pro" panose="020B0504020202020204"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11" name="Picture 10" descr="A picture containing drawing&#10;&#10;Description automatically generated">
            <a:extLst>
              <a:ext uri="{FF2B5EF4-FFF2-40B4-BE49-F238E27FC236}">
                <a16:creationId xmlns:a16="http://schemas.microsoft.com/office/drawing/2014/main" id="{3AB787E5-4C2F-DB43-9BF9-F41F07707EC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55103"/>
            <a:ext cx="1333500" cy="366371"/>
          </a:xfrm>
          <a:prstGeom prst="rect">
            <a:avLst/>
          </a:prstGeom>
        </p:spPr>
      </p:pic>
    </p:spTree>
    <p:extLst>
      <p:ext uri="{BB962C8B-B14F-4D97-AF65-F5344CB8AC3E}">
        <p14:creationId xmlns:p14="http://schemas.microsoft.com/office/powerpoint/2010/main" val="15494265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vl1pPr>
          </a:lstStyle>
          <a:p>
            <a:pPr lvl="0"/>
            <a:r>
              <a:rPr lang="en-GB"/>
              <a:t>Click to edit Master text styles</a:t>
            </a:r>
          </a:p>
        </p:txBody>
      </p:sp>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2182487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6420A767-9D67-4F0F-9E35-61DA405ADD28}" type="slidenum">
              <a:rPr lang="en-NZ" smtClean="0"/>
              <a:t>‹#›</a:t>
            </a:fld>
            <a:endParaRPr lang="en-NZ"/>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Tree>
    <p:extLst>
      <p:ext uri="{BB962C8B-B14F-4D97-AF65-F5344CB8AC3E}">
        <p14:creationId xmlns:p14="http://schemas.microsoft.com/office/powerpoint/2010/main" val="385429015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339799823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8" y="469557"/>
            <a:ext cx="6172200" cy="539149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Title 1">
            <a:extLst>
              <a:ext uri="{FF2B5EF4-FFF2-40B4-BE49-F238E27FC236}">
                <a16:creationId xmlns:a16="http://schemas.microsoft.com/office/drawing/2014/main" id="{36D8D5C9-A9D0-CA4F-AF34-16072FC99854}"/>
              </a:ext>
            </a:extLst>
          </p:cNvPr>
          <p:cNvSpPr>
            <a:spLocks noGrp="1"/>
          </p:cNvSpPr>
          <p:nvPr>
            <p:ph type="title"/>
          </p:nvPr>
        </p:nvSpPr>
        <p:spPr>
          <a:xfrm>
            <a:off x="377688" y="469557"/>
            <a:ext cx="4394337" cy="1396313"/>
          </a:xfrm>
        </p:spPr>
        <p:txBody>
          <a:bodyPr anchor="b"/>
          <a:lstStyle/>
          <a:p>
            <a:r>
              <a:rPr lang="en-GB"/>
              <a:t>Click to edit Master title style</a:t>
            </a:r>
            <a:endParaRPr lang="en-US"/>
          </a:p>
        </p:txBody>
      </p:sp>
    </p:spTree>
    <p:extLst>
      <p:ext uri="{BB962C8B-B14F-4D97-AF65-F5344CB8AC3E}">
        <p14:creationId xmlns:p14="http://schemas.microsoft.com/office/powerpoint/2010/main" val="6654416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Right side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4" y="0"/>
            <a:ext cx="3258065" cy="6858000"/>
          </a:xfrm>
          <a:prstGeom prst="rect">
            <a:avLst/>
          </a:prstGeom>
          <a:solidFill>
            <a:srgbClr val="4D6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1" name="Picture 10" descr="A picture containing drawing&#10;&#10;Description automatically generated">
            <a:extLst>
              <a:ext uri="{FF2B5EF4-FFF2-40B4-BE49-F238E27FC236}">
                <a16:creationId xmlns:a16="http://schemas.microsoft.com/office/drawing/2014/main" id="{C0392224-A7C9-A14D-988B-994C67A9DDD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55103"/>
            <a:ext cx="1333500" cy="366371"/>
          </a:xfrm>
          <a:prstGeom prst="rect">
            <a:avLst/>
          </a:prstGeom>
        </p:spPr>
      </p:pic>
    </p:spTree>
    <p:extLst>
      <p:ext uri="{BB962C8B-B14F-4D97-AF65-F5344CB8AC3E}">
        <p14:creationId xmlns:p14="http://schemas.microsoft.com/office/powerpoint/2010/main" val="8869014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US"/>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15122700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Title and Content - No Rule">
    <p:spTree>
      <p:nvGrpSpPr>
        <p:cNvPr id="1" name=""/>
        <p:cNvGrpSpPr/>
        <p:nvPr/>
      </p:nvGrpSpPr>
      <p:grpSpPr>
        <a:xfrm>
          <a:off x="0" y="0"/>
          <a:ext cx="0" cy="0"/>
          <a:chOff x="0" y="0"/>
          <a:chExt cx="0" cy="0"/>
        </a:xfrm>
      </p:grpSpPr>
      <p:sp>
        <p:nvSpPr>
          <p:cNvPr id="19" name="Content Placeholder 6"/>
          <p:cNvSpPr>
            <a:spLocks noGrp="1"/>
          </p:cNvSpPr>
          <p:nvPr>
            <p:ph sz="quarter" idx="13"/>
          </p:nvPr>
        </p:nvSpPr>
        <p:spPr>
          <a:xfrm>
            <a:off x="495300" y="1602754"/>
            <a:ext cx="11201400" cy="4324756"/>
          </a:xfrm>
        </p:spPr>
        <p:txBody>
          <a:bodyPr/>
          <a:lstStyle>
            <a:lvl1pPr>
              <a:defRPr>
                <a:solidFill>
                  <a:srgbClr val="AB89A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8" name="Slide Number Placeholder 5"/>
          <p:cNvSpPr>
            <a:spLocks noGrp="1"/>
          </p:cNvSpPr>
          <p:nvPr>
            <p:ph type="sldNum" sz="quarter" idx="4"/>
          </p:nvPr>
        </p:nvSpPr>
        <p:spPr>
          <a:xfrm>
            <a:off x="11371032" y="6432462"/>
            <a:ext cx="329636" cy="182880"/>
          </a:xfrm>
          <a:prstGeom prst="rect">
            <a:avLst/>
          </a:prstGeom>
        </p:spPr>
        <p:txBody>
          <a:bodyPr vert="horz" lIns="0" tIns="0" rIns="0" bIns="0" rtlCol="0" anchor="t" anchorCtr="0">
            <a:noAutofit/>
          </a:bodyPr>
          <a:lstStyle>
            <a:lvl1pPr algn="r">
              <a:defRPr sz="1000">
                <a:solidFill>
                  <a:schemeClr val="accent2"/>
                </a:solidFill>
              </a:defRPr>
            </a:lvl1pPr>
          </a:lstStyle>
          <a:p>
            <a:fld id="{00E6A5BD-C011-4A45-AA3A-201790FB7F2B}" type="slidenum">
              <a:rPr lang="en-CA" smtClean="0"/>
              <a:pPr/>
              <a:t>‹#›</a:t>
            </a:fld>
            <a:endParaRPr lang="en-CA"/>
          </a:p>
        </p:txBody>
      </p:sp>
      <p:sp>
        <p:nvSpPr>
          <p:cNvPr id="9" name="Date Placeholder 3"/>
          <p:cNvSpPr>
            <a:spLocks noGrp="1"/>
          </p:cNvSpPr>
          <p:nvPr>
            <p:ph type="dt" sz="half" idx="2"/>
          </p:nvPr>
        </p:nvSpPr>
        <p:spPr>
          <a:xfrm>
            <a:off x="4598624" y="6432462"/>
            <a:ext cx="1671207" cy="182880"/>
          </a:xfrm>
          <a:prstGeom prst="rect">
            <a:avLst/>
          </a:prstGeom>
        </p:spPr>
        <p:txBody>
          <a:bodyPr vert="horz" lIns="0" tIns="0" rIns="0" bIns="0" rtlCol="0" anchor="t" anchorCtr="0">
            <a:noAutofit/>
          </a:bodyPr>
          <a:lstStyle>
            <a:lvl1pPr algn="l">
              <a:defRPr sz="1000">
                <a:solidFill>
                  <a:schemeClr val="accent2"/>
                </a:solidFill>
              </a:defRPr>
            </a:lvl1pPr>
          </a:lstStyle>
          <a:p>
            <a:fld id="{3EE74A92-C0C7-9A4B-AB62-27C738DC58AF}" type="datetime4">
              <a:rPr lang="en-US" smtClean="0"/>
              <a:t>October 24, 2022</a:t>
            </a:fld>
            <a:endParaRPr lang="en-CA"/>
          </a:p>
        </p:txBody>
      </p:sp>
      <p:sp>
        <p:nvSpPr>
          <p:cNvPr id="10" name="Footer Placeholder 7"/>
          <p:cNvSpPr>
            <a:spLocks noGrp="1"/>
          </p:cNvSpPr>
          <p:nvPr>
            <p:ph type="ftr" sz="quarter" idx="3"/>
          </p:nvPr>
        </p:nvSpPr>
        <p:spPr>
          <a:xfrm>
            <a:off x="1269205" y="6432462"/>
            <a:ext cx="3229587" cy="182880"/>
          </a:xfrm>
          <a:prstGeom prst="rect">
            <a:avLst/>
          </a:prstGeom>
        </p:spPr>
        <p:txBody>
          <a:bodyPr vert="horz" lIns="0" tIns="0" rIns="0" bIns="0" rtlCol="0" anchor="t" anchorCtr="0"/>
          <a:lstStyle>
            <a:lvl1pPr algn="r">
              <a:defRPr sz="1000">
                <a:solidFill>
                  <a:schemeClr val="tx1"/>
                </a:solidFill>
              </a:defRPr>
            </a:lvl1pPr>
          </a:lstStyle>
          <a:p>
            <a:r>
              <a:rPr lang="en-US"/>
              <a:t>Invenia ABUS 2.0 Customer Presentation    |</a:t>
            </a:r>
          </a:p>
        </p:txBody>
      </p:sp>
    </p:spTree>
    <p:extLst>
      <p:ext uri="{BB962C8B-B14F-4D97-AF65-F5344CB8AC3E}">
        <p14:creationId xmlns:p14="http://schemas.microsoft.com/office/powerpoint/2010/main" val="33240863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8FD31A-18DB-2BDD-6478-07F5CF8EDE61}"/>
              </a:ext>
            </a:extLst>
          </p:cNvPr>
          <p:cNvSpPr>
            <a:spLocks noGrp="1"/>
          </p:cNvSpPr>
          <p:nvPr>
            <p:ph type="dt" sz="half" idx="10"/>
          </p:nvPr>
        </p:nvSpPr>
        <p:spPr/>
        <p:txBody>
          <a:bodyPr/>
          <a:lstStyle/>
          <a:p>
            <a:fld id="{9C13551A-D75C-4238-A5A9-78ED65120681}" type="datetimeFigureOut">
              <a:rPr lang="en-US" smtClean="0"/>
              <a:t>10/24/2022</a:t>
            </a:fld>
            <a:endParaRPr lang="en-US"/>
          </a:p>
        </p:txBody>
      </p:sp>
      <p:sp>
        <p:nvSpPr>
          <p:cNvPr id="3" name="Footer Placeholder 2">
            <a:extLst>
              <a:ext uri="{FF2B5EF4-FFF2-40B4-BE49-F238E27FC236}">
                <a16:creationId xmlns:a16="http://schemas.microsoft.com/office/drawing/2014/main" id="{5006D75D-F61E-8D49-50D3-CEB9600A78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792364-1404-EFC0-423B-3ECAA30F6907}"/>
              </a:ext>
            </a:extLst>
          </p:cNvPr>
          <p:cNvSpPr>
            <a:spLocks noGrp="1"/>
          </p:cNvSpPr>
          <p:nvPr>
            <p:ph type="sldNum" sz="quarter" idx="12"/>
          </p:nvPr>
        </p:nvSpPr>
        <p:spPr/>
        <p:txBody>
          <a:bodyPr/>
          <a:lstStyle/>
          <a:p>
            <a:fld id="{B0F93F29-D80B-490B-A5FA-DD2C43703F57}" type="slidenum">
              <a:rPr lang="en-US" smtClean="0"/>
              <a:t>‹#›</a:t>
            </a:fld>
            <a:endParaRPr lang="en-US"/>
          </a:p>
        </p:txBody>
      </p:sp>
    </p:spTree>
    <p:extLst>
      <p:ext uri="{BB962C8B-B14F-4D97-AF65-F5344CB8AC3E}">
        <p14:creationId xmlns:p14="http://schemas.microsoft.com/office/powerpoint/2010/main" val="32886857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6C1AB95F-3F5D-954A-891A-BEFE22D6F29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1540565" y="0"/>
            <a:ext cx="10651234" cy="6540524"/>
          </a:xfrm>
          <a:prstGeom prst="rect">
            <a:avLst/>
          </a:prstGeom>
        </p:spPr>
      </p:pic>
      <p:sp>
        <p:nvSpPr>
          <p:cNvPr id="2" name="Title 1">
            <a:extLst>
              <a:ext uri="{FF2B5EF4-FFF2-40B4-BE49-F238E27FC236}">
                <a16:creationId xmlns:a16="http://schemas.microsoft.com/office/drawing/2014/main" id="{DE53B95F-0AC0-944C-AB43-5AF62C4D29BF}"/>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3" name="Subtitle 2">
            <a:extLst>
              <a:ext uri="{FF2B5EF4-FFF2-40B4-BE49-F238E27FC236}">
                <a16:creationId xmlns:a16="http://schemas.microsoft.com/office/drawing/2014/main" id="{3271B498-D509-C74A-AF2E-5514B6E35E98}"/>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7" name="Picture 6" descr="Logo, company name&#10;&#10;Description automatically generated">
            <a:extLst>
              <a:ext uri="{FF2B5EF4-FFF2-40B4-BE49-F238E27FC236}">
                <a16:creationId xmlns:a16="http://schemas.microsoft.com/office/drawing/2014/main" id="{4F4A38D7-6444-184E-8CE0-3B8C87C685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200" y="2380261"/>
            <a:ext cx="3048000" cy="905346"/>
          </a:xfrm>
          <a:prstGeom prst="rect">
            <a:avLst/>
          </a:prstGeom>
        </p:spPr>
      </p:pic>
    </p:spTree>
    <p:extLst>
      <p:ext uri="{BB962C8B-B14F-4D97-AF65-F5344CB8AC3E}">
        <p14:creationId xmlns:p14="http://schemas.microsoft.com/office/powerpoint/2010/main" val="30723884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1097611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pic>
        <p:nvPicPr>
          <p:cNvPr id="7" name="Picture 6" descr="Logo, company name&#10;&#10;Description automatically generated">
            <a:extLst>
              <a:ext uri="{FF2B5EF4-FFF2-40B4-BE49-F238E27FC236}">
                <a16:creationId xmlns:a16="http://schemas.microsoft.com/office/drawing/2014/main" id="{65671D5F-8885-494B-8345-0EE673D8185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Tree>
    <p:extLst>
      <p:ext uri="{BB962C8B-B14F-4D97-AF65-F5344CB8AC3E}">
        <p14:creationId xmlns:p14="http://schemas.microsoft.com/office/powerpoint/2010/main" val="387788165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51DC6333-E7BD-A14B-B648-15724F64CE6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2209800" y="0"/>
            <a:ext cx="9981999" cy="6129572"/>
          </a:xfrm>
          <a:prstGeom prst="rect">
            <a:avLst/>
          </a:prstGeom>
        </p:spPr>
      </p:pic>
      <p:pic>
        <p:nvPicPr>
          <p:cNvPr id="7" name="Picture 6" descr="Logo, company name&#10;&#10;Description automatically generated">
            <a:extLst>
              <a:ext uri="{FF2B5EF4-FFF2-40B4-BE49-F238E27FC236}">
                <a16:creationId xmlns:a16="http://schemas.microsoft.com/office/drawing/2014/main" id="{E28A9AED-FCF9-8D42-ACEF-5AB605C3535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A214E177-113C-394E-94B6-FDA391B57069}"/>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DB89D5FD-862E-6B48-85EA-014E850DD920}"/>
              </a:ext>
            </a:extLst>
          </p:cNvPr>
          <p:cNvSpPr>
            <a:spLocks noGrp="1"/>
          </p:cNvSpPr>
          <p:nvPr>
            <p:ph type="ctrTitle"/>
          </p:nvPr>
        </p:nvSpPr>
        <p:spPr>
          <a:xfrm>
            <a:off x="838200" y="3339547"/>
            <a:ext cx="9144000" cy="1333293"/>
          </a:xfrm>
        </p:spPr>
        <p:txBody>
          <a:bodyPr anchor="b"/>
          <a:lstStyle>
            <a:lvl1pPr algn="l">
              <a:defRPr sz="4000"/>
            </a:lvl1pPr>
          </a:lstStyle>
          <a:p>
            <a:r>
              <a:rPr lang="en-GB"/>
              <a:t>Click to edit Master title style</a:t>
            </a:r>
            <a:endParaRPr lang="en-US"/>
          </a:p>
        </p:txBody>
      </p:sp>
      <p:sp>
        <p:nvSpPr>
          <p:cNvPr id="10" name="Subtitle 2">
            <a:extLst>
              <a:ext uri="{FF2B5EF4-FFF2-40B4-BE49-F238E27FC236}">
                <a16:creationId xmlns:a16="http://schemas.microsoft.com/office/drawing/2014/main" id="{460E0F44-614D-2F45-878D-D52638738D63}"/>
              </a:ext>
            </a:extLst>
          </p:cNvPr>
          <p:cNvSpPr>
            <a:spLocks noGrp="1"/>
          </p:cNvSpPr>
          <p:nvPr>
            <p:ph type="subTitle" idx="1"/>
          </p:nvPr>
        </p:nvSpPr>
        <p:spPr>
          <a:xfrm>
            <a:off x="838200" y="4780721"/>
            <a:ext cx="9144000" cy="944217"/>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226908825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97109B-24AA-3946-9C05-7C9DEE20BF34}"/>
              </a:ext>
            </a:extLst>
          </p:cNvPr>
          <p:cNvSpPr>
            <a:spLocks noGrp="1"/>
          </p:cNvSpPr>
          <p:nvPr>
            <p:ph sz="half" idx="1"/>
          </p:nvPr>
        </p:nvSpPr>
        <p:spPr>
          <a:xfrm>
            <a:off x="390939" y="1391961"/>
            <a:ext cx="5181600" cy="4765606"/>
          </a:xfrm>
        </p:spPr>
        <p:txBody>
          <a:bodyPr/>
          <a:lstStyle>
            <a:lvl1pPr>
              <a:buNone/>
              <a:defRPr/>
            </a:lvl1pPr>
          </a:lstStyle>
          <a:p>
            <a:pPr lvl="0"/>
            <a:r>
              <a:rPr lang="en-GB"/>
              <a:t>Click to edit Master text styles</a:t>
            </a:r>
          </a:p>
        </p:txBody>
      </p:sp>
      <p:sp>
        <p:nvSpPr>
          <p:cNvPr id="4" name="Content Placeholder 3">
            <a:extLst>
              <a:ext uri="{FF2B5EF4-FFF2-40B4-BE49-F238E27FC236}">
                <a16:creationId xmlns:a16="http://schemas.microsoft.com/office/drawing/2014/main" id="{DAC40B82-E4DC-DC4B-83D6-4CD7A94281F0}"/>
              </a:ext>
            </a:extLst>
          </p:cNvPr>
          <p:cNvSpPr>
            <a:spLocks noGrp="1"/>
          </p:cNvSpPr>
          <p:nvPr>
            <p:ph sz="half" idx="2"/>
          </p:nvPr>
        </p:nvSpPr>
        <p:spPr>
          <a:xfrm>
            <a:off x="6172200" y="1411357"/>
            <a:ext cx="5181600" cy="4765606"/>
          </a:xfrm>
        </p:spPr>
        <p:txBody>
          <a:bodyPr/>
          <a:lstStyle>
            <a:lvl1pPr>
              <a:buNone/>
              <a:defRPr/>
            </a:lvl1pPr>
          </a:lstStyle>
          <a:p>
            <a:pPr lvl="0"/>
            <a:r>
              <a:rPr lang="en-GB"/>
              <a:t>Click to edit Master text styles</a:t>
            </a:r>
          </a:p>
        </p:txBody>
      </p:sp>
      <p:pic>
        <p:nvPicPr>
          <p:cNvPr id="9" name="Picture 8" descr="Logo, company name&#10;&#10;Description automatically generated">
            <a:extLst>
              <a:ext uri="{FF2B5EF4-FFF2-40B4-BE49-F238E27FC236}">
                <a16:creationId xmlns:a16="http://schemas.microsoft.com/office/drawing/2014/main" id="{A4BE736D-84E8-7C46-81DB-F45141F91C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0" name="Slide Number Placeholder 5">
            <a:extLst>
              <a:ext uri="{FF2B5EF4-FFF2-40B4-BE49-F238E27FC236}">
                <a16:creationId xmlns:a16="http://schemas.microsoft.com/office/drawing/2014/main" id="{091EC447-EE3A-E741-8B29-2B4A2B8A401E}"/>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1" name="Title 1">
            <a:extLst>
              <a:ext uri="{FF2B5EF4-FFF2-40B4-BE49-F238E27FC236}">
                <a16:creationId xmlns:a16="http://schemas.microsoft.com/office/drawing/2014/main" id="{92D98A6A-6D3B-3F46-BF77-3EBFD067B36D}"/>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2198774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p:nvSpPr>
        <p:spPr>
          <a:xfrm>
            <a:off x="0" y="0"/>
            <a:ext cx="4967416"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lIns="90000"/>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a:prstGeom prst="rect">
            <a:avLst/>
          </a:prstGeom>
        </p:spPr>
        <p:txBody>
          <a:bodyPr/>
          <a:lstStyle/>
          <a:p>
            <a:endParaRPr lang="en-NZ"/>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365125"/>
            <a:ext cx="6699043" cy="5495925"/>
          </a:xfrm>
        </p:spPr>
        <p:txBody>
          <a:bodyPr/>
          <a:lstStyle>
            <a:lvl1pPr marL="0" indent="0">
              <a:buNone/>
              <a:defRPr sz="3200">
                <a:solidFill>
                  <a:srgbClr val="3D5265"/>
                </a:solidFill>
                <a:latin typeface="Avenir Next LT Pro" panose="020B0504020202020204" pitchFamily="34"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Tree>
    <p:extLst>
      <p:ext uri="{BB962C8B-B14F-4D97-AF65-F5344CB8AC3E}">
        <p14:creationId xmlns:p14="http://schemas.microsoft.com/office/powerpoint/2010/main" val="5690020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F5699E18-669A-B24A-BD3F-2BB68EE043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8" name="Slide Number Placeholder 5">
            <a:extLst>
              <a:ext uri="{FF2B5EF4-FFF2-40B4-BE49-F238E27FC236}">
                <a16:creationId xmlns:a16="http://schemas.microsoft.com/office/drawing/2014/main" id="{EF968FD1-D029-4D4B-9EE0-09662878A233}"/>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Title 1">
            <a:extLst>
              <a:ext uri="{FF2B5EF4-FFF2-40B4-BE49-F238E27FC236}">
                <a16:creationId xmlns:a16="http://schemas.microsoft.com/office/drawing/2014/main" id="{9A56442E-497F-FB4B-B83F-2BDD02089799}"/>
              </a:ext>
            </a:extLst>
          </p:cNvPr>
          <p:cNvSpPr>
            <a:spLocks noGrp="1"/>
          </p:cNvSpPr>
          <p:nvPr>
            <p:ph type="title"/>
          </p:nvPr>
        </p:nvSpPr>
        <p:spPr>
          <a:xfrm>
            <a:off x="377687" y="365125"/>
            <a:ext cx="10976113" cy="847449"/>
          </a:xfrm>
        </p:spPr>
        <p:txBody>
          <a:bodyPr/>
          <a:lstStyle/>
          <a:p>
            <a:r>
              <a:rPr lang="en-GB"/>
              <a:t>Click to edit Master title style</a:t>
            </a:r>
            <a:endParaRPr lang="en-US"/>
          </a:p>
        </p:txBody>
      </p:sp>
    </p:spTree>
    <p:extLst>
      <p:ext uri="{BB962C8B-B14F-4D97-AF65-F5344CB8AC3E}">
        <p14:creationId xmlns:p14="http://schemas.microsoft.com/office/powerpoint/2010/main" val="233830852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4" name="Title 1">
            <a:extLst>
              <a:ext uri="{FF2B5EF4-FFF2-40B4-BE49-F238E27FC236}">
                <a16:creationId xmlns:a16="http://schemas.microsoft.com/office/drawing/2014/main" id="{E1EB63F3-C6B8-1142-9EC8-01C967F661F7}"/>
              </a:ext>
            </a:extLst>
          </p:cNvPr>
          <p:cNvSpPr>
            <a:spLocks noGrp="1"/>
          </p:cNvSpPr>
          <p:nvPr>
            <p:ph type="title"/>
          </p:nvPr>
        </p:nvSpPr>
        <p:spPr>
          <a:xfrm>
            <a:off x="377687" y="365125"/>
            <a:ext cx="4394337" cy="1473614"/>
          </a:xfrm>
        </p:spPr>
        <p:txBody>
          <a:bodyPr anchor="b"/>
          <a:lstStyle/>
          <a:p>
            <a:r>
              <a:rPr lang="en-GB"/>
              <a:t>Click to edit Master title style</a:t>
            </a:r>
            <a:endParaRPr lang="en-US"/>
          </a:p>
        </p:txBody>
      </p:sp>
      <p:sp>
        <p:nvSpPr>
          <p:cNvPr id="15" name="Picture Placeholder 2">
            <a:extLst>
              <a:ext uri="{FF2B5EF4-FFF2-40B4-BE49-F238E27FC236}">
                <a16:creationId xmlns:a16="http://schemas.microsoft.com/office/drawing/2014/main" id="{6089A590-0F31-2644-B363-FC419197CB1C}"/>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extLst>
      <p:ext uri="{BB962C8B-B14F-4D97-AF65-F5344CB8AC3E}">
        <p14:creationId xmlns:p14="http://schemas.microsoft.com/office/powerpoint/2010/main" val="27312303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0" y="0"/>
            <a:ext cx="496741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57400"/>
            <a:ext cx="43943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614149"/>
            <a:ext cx="6699043" cy="5246901"/>
          </a:xfrm>
        </p:spPr>
        <p:txBody>
          <a:bodyPr/>
          <a:lstStyle>
            <a:lvl1pPr marL="0" indent="0">
              <a:buNone/>
              <a:defRPr sz="3200">
                <a:solidFill>
                  <a:srgbClr val="3D526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4" name="Title 1">
            <a:extLst>
              <a:ext uri="{FF2B5EF4-FFF2-40B4-BE49-F238E27FC236}">
                <a16:creationId xmlns:a16="http://schemas.microsoft.com/office/drawing/2014/main" id="{2922CFDE-6187-644E-A40F-C50AE54A23B2}"/>
              </a:ext>
            </a:extLst>
          </p:cNvPr>
          <p:cNvSpPr>
            <a:spLocks noGrp="1"/>
          </p:cNvSpPr>
          <p:nvPr>
            <p:ph type="title"/>
          </p:nvPr>
        </p:nvSpPr>
        <p:spPr>
          <a:xfrm>
            <a:off x="377687" y="365125"/>
            <a:ext cx="4394337" cy="1473614"/>
          </a:xfrm>
        </p:spPr>
        <p:txBody>
          <a:bodyPr anchor="b"/>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32749934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9" name="Rectangle 8">
            <a:extLst>
              <a:ext uri="{FF2B5EF4-FFF2-40B4-BE49-F238E27FC236}">
                <a16:creationId xmlns:a16="http://schemas.microsoft.com/office/drawing/2014/main" id="{C2530B0F-72E9-CC40-9F59-B672AE13F762}"/>
              </a:ext>
            </a:extLst>
          </p:cNvPr>
          <p:cNvSpPr/>
          <p:nvPr userDrawn="1"/>
        </p:nvSpPr>
        <p:spPr>
          <a:xfrm>
            <a:off x="8933935" y="0"/>
            <a:ext cx="3258065"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userDrawn="1"/>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389050271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EBBF783-C996-4A68-AC22-CFD771D829DA}"/>
              </a:ext>
            </a:extLst>
          </p:cNvPr>
          <p:cNvSpPr>
            <a:spLocks noGrp="1"/>
          </p:cNvSpPr>
          <p:nvPr>
            <p:ph type="subTitle" idx="1"/>
          </p:nvPr>
        </p:nvSpPr>
        <p:spPr>
          <a:xfrm>
            <a:off x="4204166" y="2976489"/>
            <a:ext cx="7593974" cy="1655762"/>
          </a:xfrm>
        </p:spPr>
        <p:txBody>
          <a:bodyPr/>
          <a:lstStyle>
            <a:lvl1pPr marL="0" indent="0" algn="ctr">
              <a:buNone/>
              <a:defRPr sz="2400">
                <a:latin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en-US"/>
          </a:p>
        </p:txBody>
      </p:sp>
      <p:pic>
        <p:nvPicPr>
          <p:cNvPr id="5" name="Picture 4" descr="A picture containing sky, umbrella, accessory&#10;&#10;Description generated with high confidence">
            <a:extLst>
              <a:ext uri="{FF2B5EF4-FFF2-40B4-BE49-F238E27FC236}">
                <a16:creationId xmlns:a16="http://schemas.microsoft.com/office/drawing/2014/main" id="{3CAC3366-207C-4174-95B0-D0DB8F0FDE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6200000" flipV="1">
            <a:off x="-1387740" y="1384960"/>
            <a:ext cx="6858003" cy="4088082"/>
          </a:xfrm>
          <a:prstGeom prst="rect">
            <a:avLst/>
          </a:prstGeom>
        </p:spPr>
      </p:pic>
      <p:sp>
        <p:nvSpPr>
          <p:cNvPr id="7" name="TextBox 6">
            <a:extLst>
              <a:ext uri="{FF2B5EF4-FFF2-40B4-BE49-F238E27FC236}">
                <a16:creationId xmlns:a16="http://schemas.microsoft.com/office/drawing/2014/main" id="{FC6468D9-5A31-488B-8584-C50F9D6E4712}"/>
              </a:ext>
            </a:extLst>
          </p:cNvPr>
          <p:cNvSpPr txBox="1"/>
          <p:nvPr userDrawn="1"/>
        </p:nvSpPr>
        <p:spPr>
          <a:xfrm>
            <a:off x="6227123" y="6451981"/>
            <a:ext cx="3548062" cy="246221"/>
          </a:xfrm>
          <a:prstGeom prst="rect">
            <a:avLst/>
          </a:prstGeom>
          <a:noFill/>
        </p:spPr>
        <p:txBody>
          <a:bodyPr wrap="square" rtlCol="0">
            <a:spAutoFit/>
          </a:bodyPr>
          <a:lstStyle/>
          <a:p>
            <a:r>
              <a:rPr lang="en-US" sz="1000">
                <a:solidFill>
                  <a:schemeClr val="tx1">
                    <a:lumMod val="50000"/>
                    <a:lumOff val="50000"/>
                  </a:schemeClr>
                </a:solidFill>
                <a:latin typeface="Segoe UI Semilight" panose="020B0402040204020203" pitchFamily="34" charset="0"/>
                <a:cs typeface="Segoe UI Semilight" panose="020B0402040204020203" pitchFamily="34" charset="0"/>
              </a:rPr>
              <a:t>Copyright</a:t>
            </a:r>
            <a:r>
              <a:rPr lang="en-US" sz="1000" baseline="0">
                <a:solidFill>
                  <a:schemeClr val="tx1">
                    <a:lumMod val="50000"/>
                    <a:lumOff val="50000"/>
                  </a:schemeClr>
                </a:solidFill>
                <a:latin typeface="Segoe UI Semilight" panose="020B0402040204020203" pitchFamily="34" charset="0"/>
                <a:cs typeface="Segoe UI Semilight" panose="020B0402040204020203" pitchFamily="34" charset="0"/>
              </a:rPr>
              <a:t> © 2020 Volpara Solutions, Inc. All Rights Reserved.</a:t>
            </a:r>
            <a:endParaRPr lang="en-US" sz="1000">
              <a:solidFill>
                <a:schemeClr val="tx1">
                  <a:lumMod val="50000"/>
                  <a:lumOff val="50000"/>
                </a:schemeClr>
              </a:solidFill>
              <a:latin typeface="Segoe UI Semilight" panose="020B0402040204020203" pitchFamily="34" charset="0"/>
              <a:cs typeface="Segoe UI Semilight" panose="020B0402040204020203" pitchFamily="34" charset="0"/>
            </a:endParaRPr>
          </a:p>
        </p:txBody>
      </p:sp>
      <p:pic>
        <p:nvPicPr>
          <p:cNvPr id="10" name="Picture 9" descr="A close up of a sign&#10;&#10;Description automatically generated">
            <a:extLst>
              <a:ext uri="{FF2B5EF4-FFF2-40B4-BE49-F238E27FC236}">
                <a16:creationId xmlns:a16="http://schemas.microsoft.com/office/drawing/2014/main" id="{994B8AD0-C727-49F3-BC94-D86801EE6FF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664851" y="1510760"/>
            <a:ext cx="6672605" cy="949998"/>
          </a:xfrm>
          <a:prstGeom prst="rect">
            <a:avLst/>
          </a:prstGeom>
        </p:spPr>
      </p:pic>
    </p:spTree>
    <p:extLst>
      <p:ext uri="{BB962C8B-B14F-4D97-AF65-F5344CB8AC3E}">
        <p14:creationId xmlns:p14="http://schemas.microsoft.com/office/powerpoint/2010/main" val="102368063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6821035-AD93-4E76-88E7-1CFCBF62D539}"/>
              </a:ext>
            </a:extLst>
          </p:cNvPr>
          <p:cNvSpPr>
            <a:spLocks noGrp="1"/>
          </p:cNvSpPr>
          <p:nvPr>
            <p:ph type="sldNum" sz="quarter" idx="12"/>
          </p:nvPr>
        </p:nvSpPr>
        <p:spPr/>
        <p:txBody>
          <a:bodyPr/>
          <a:lstStyle/>
          <a:p>
            <a:fld id="{C10C95F2-E83E-42E0-BA87-AF8EFA16D0CD}" type="slidenum">
              <a:rPr lang="en-US" smtClean="0"/>
              <a:t>‹#›</a:t>
            </a:fld>
            <a:endParaRPr lang="en-US"/>
          </a:p>
        </p:txBody>
      </p:sp>
      <p:sp>
        <p:nvSpPr>
          <p:cNvPr id="5" name="Footer Placeholder 4">
            <a:extLst>
              <a:ext uri="{FF2B5EF4-FFF2-40B4-BE49-F238E27FC236}">
                <a16:creationId xmlns:a16="http://schemas.microsoft.com/office/drawing/2014/main" id="{705604F2-DE05-4A10-B404-2146F59CE232}"/>
              </a:ext>
            </a:extLst>
          </p:cNvPr>
          <p:cNvSpPr>
            <a:spLocks noGrp="1"/>
          </p:cNvSpPr>
          <p:nvPr>
            <p:ph type="ftr" sz="quarter" idx="3"/>
          </p:nvPr>
        </p:nvSpPr>
        <p:spPr>
          <a:xfrm>
            <a:off x="4038600" y="6586765"/>
            <a:ext cx="4114800" cy="204057"/>
          </a:xfrm>
          <a:prstGeom prst="rect">
            <a:avLst/>
          </a:prstGeom>
        </p:spPr>
        <p:txBody>
          <a:bodyPr/>
          <a:lstStyle>
            <a:lvl1pPr algn="ctr">
              <a:defRPr sz="1200"/>
            </a:lvl1pPr>
          </a:lstStyle>
          <a:p>
            <a:r>
              <a:rPr lang="en-US"/>
              <a:t>Genetic Testing</a:t>
            </a:r>
          </a:p>
        </p:txBody>
      </p:sp>
    </p:spTree>
    <p:extLst>
      <p:ext uri="{BB962C8B-B14F-4D97-AF65-F5344CB8AC3E}">
        <p14:creationId xmlns:p14="http://schemas.microsoft.com/office/powerpoint/2010/main" val="98277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F285C39-8437-422F-93C3-2585297CBE12}"/>
              </a:ext>
            </a:extLst>
          </p:cNvPr>
          <p:cNvSpPr>
            <a:spLocks noGrp="1"/>
          </p:cNvSpPr>
          <p:nvPr>
            <p:ph type="ftr" sz="quarter" idx="11"/>
          </p:nvPr>
        </p:nvSpPr>
        <p:spPr>
          <a:xfrm>
            <a:off x="838200" y="6356350"/>
            <a:ext cx="2988365" cy="365125"/>
          </a:xfrm>
          <a:prstGeom prst="rect">
            <a:avLst/>
          </a:prstGeom>
        </p:spPr>
        <p:txBody>
          <a:bodyPr/>
          <a:lstStyle/>
          <a:p>
            <a:r>
              <a:rPr lang="en-US"/>
              <a:t>Genetic Testing</a:t>
            </a:r>
          </a:p>
        </p:txBody>
      </p:sp>
      <p:sp>
        <p:nvSpPr>
          <p:cNvPr id="4" name="Slide Number Placeholder 3">
            <a:extLst>
              <a:ext uri="{FF2B5EF4-FFF2-40B4-BE49-F238E27FC236}">
                <a16:creationId xmlns:a16="http://schemas.microsoft.com/office/drawing/2014/main" id="{FC9987D3-FF89-4A5C-B2D3-AD222FD18B22}"/>
              </a:ext>
            </a:extLst>
          </p:cNvPr>
          <p:cNvSpPr>
            <a:spLocks noGrp="1"/>
          </p:cNvSpPr>
          <p:nvPr>
            <p:ph type="sldNum" sz="quarter" idx="12"/>
          </p:nvPr>
        </p:nvSpPr>
        <p:spPr/>
        <p:txBody>
          <a:bodyPr/>
          <a:lstStyle/>
          <a:p>
            <a:fld id="{2FB33589-4ECF-41BB-99F0-B2D7B0B45ADA}" type="slidenum">
              <a:rPr lang="en-US" smtClean="0"/>
              <a:t>‹#›</a:t>
            </a:fld>
            <a:endParaRPr lang="en-US"/>
          </a:p>
        </p:txBody>
      </p:sp>
    </p:spTree>
    <p:extLst>
      <p:ext uri="{BB962C8B-B14F-4D97-AF65-F5344CB8AC3E}">
        <p14:creationId xmlns:p14="http://schemas.microsoft.com/office/powerpoint/2010/main" val="12237147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7_Custom Layout">
    <p:bg>
      <p:bgPr>
        <a:solidFill>
          <a:srgbClr val="0070C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828A0-5728-4217-99A2-32E29F2F9DD7}"/>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Slide Number Placeholder 3">
            <a:extLst>
              <a:ext uri="{FF2B5EF4-FFF2-40B4-BE49-F238E27FC236}">
                <a16:creationId xmlns:a16="http://schemas.microsoft.com/office/drawing/2014/main" id="{35E0A35D-3519-4F71-B02D-81456DB0DF02}"/>
              </a:ext>
            </a:extLst>
          </p:cNvPr>
          <p:cNvSpPr>
            <a:spLocks noGrp="1"/>
          </p:cNvSpPr>
          <p:nvPr>
            <p:ph type="sldNum" sz="quarter" idx="11"/>
          </p:nvPr>
        </p:nvSpPr>
        <p:spPr/>
        <p:txBody>
          <a:bodyPr/>
          <a:lstStyle/>
          <a:p>
            <a:fld id="{5E740A28-F120-4C52-92C6-BBC378C35138}" type="slidenum">
              <a:rPr lang="en-US" smtClean="0"/>
              <a:t>‹#›</a:t>
            </a:fld>
            <a:endParaRPr lang="en-US"/>
          </a:p>
        </p:txBody>
      </p:sp>
      <p:pic>
        <p:nvPicPr>
          <p:cNvPr id="7" name="Picture 6" descr="A close up of a sign&#10;&#10;Description generated with high confidence">
            <a:extLst>
              <a:ext uri="{FF2B5EF4-FFF2-40B4-BE49-F238E27FC236}">
                <a16:creationId xmlns:a16="http://schemas.microsoft.com/office/drawing/2014/main" id="{E7943A40-88A2-4735-98AF-4E5CC762F4FA}"/>
              </a:ext>
            </a:extLst>
          </p:cNvPr>
          <p:cNvPicPr>
            <a:picLocks noChangeAspect="1"/>
          </p:cNvPicPr>
          <p:nvPr userDrawn="1"/>
        </p:nvPicPr>
        <p:blipFill>
          <a:blip r:embed="rId2" cstate="print">
            <a:biLevel thresh="25000"/>
            <a:extLst>
              <a:ext uri="{28A0092B-C50C-407E-A947-70E740481C1C}">
                <a14:useLocalDpi xmlns:a14="http://schemas.microsoft.com/office/drawing/2010/main"/>
              </a:ext>
            </a:extLst>
          </a:blip>
          <a:stretch>
            <a:fillRect/>
          </a:stretch>
        </p:blipFill>
        <p:spPr>
          <a:xfrm>
            <a:off x="270248" y="6431280"/>
            <a:ext cx="2106298" cy="299879"/>
          </a:xfrm>
          <a:prstGeom prst="rect">
            <a:avLst/>
          </a:prstGeom>
        </p:spPr>
      </p:pic>
      <p:sp>
        <p:nvSpPr>
          <p:cNvPr id="9" name="Text Placeholder 8">
            <a:extLst>
              <a:ext uri="{FF2B5EF4-FFF2-40B4-BE49-F238E27FC236}">
                <a16:creationId xmlns:a16="http://schemas.microsoft.com/office/drawing/2014/main" id="{DEFF31E3-E012-4291-9202-E177E6D92A3D}"/>
              </a:ext>
            </a:extLst>
          </p:cNvPr>
          <p:cNvSpPr>
            <a:spLocks noGrp="1"/>
          </p:cNvSpPr>
          <p:nvPr>
            <p:ph type="body" sz="quarter" idx="12"/>
          </p:nvPr>
        </p:nvSpPr>
        <p:spPr>
          <a:xfrm>
            <a:off x="390525" y="1063625"/>
            <a:ext cx="11166475" cy="493236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500138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1D0D1-6669-4A9A-980C-85A932052E70}"/>
              </a:ext>
            </a:extLst>
          </p:cNvPr>
          <p:cNvSpPr>
            <a:spLocks noGrp="1"/>
          </p:cNvSpPr>
          <p:nvPr>
            <p:ph type="title" hasCustomPrompt="1"/>
          </p:nvPr>
        </p:nvSpPr>
        <p:spPr>
          <a:xfrm>
            <a:off x="3921961" y="244326"/>
            <a:ext cx="4336869" cy="1398511"/>
          </a:xfrm>
        </p:spPr>
        <p:txBody>
          <a:bodyPr>
            <a:normAutofit/>
          </a:bodyPr>
          <a:lstStyle>
            <a:lvl1pPr algn="ctr">
              <a:defRPr sz="6000">
                <a:latin typeface="Segoe UI Light" panose="020B0502040204020203" pitchFamily="34" charset="0"/>
                <a:cs typeface="Segoe UI Light" panose="020B0502040204020203" pitchFamily="34" charset="0"/>
              </a:defRPr>
            </a:lvl1pPr>
          </a:lstStyle>
          <a:p>
            <a:r>
              <a:rPr lang="en-US"/>
              <a:t>Thank you!</a:t>
            </a:r>
          </a:p>
        </p:txBody>
      </p:sp>
      <p:sp>
        <p:nvSpPr>
          <p:cNvPr id="3" name="Slide Number Placeholder 2">
            <a:extLst>
              <a:ext uri="{FF2B5EF4-FFF2-40B4-BE49-F238E27FC236}">
                <a16:creationId xmlns:a16="http://schemas.microsoft.com/office/drawing/2014/main" id="{4B7F778D-BB44-4E3D-B217-AEDC1E65C311}"/>
              </a:ext>
            </a:extLst>
          </p:cNvPr>
          <p:cNvSpPr>
            <a:spLocks noGrp="1"/>
          </p:cNvSpPr>
          <p:nvPr>
            <p:ph type="sldNum" sz="quarter" idx="10"/>
          </p:nvPr>
        </p:nvSpPr>
        <p:spPr/>
        <p:txBody>
          <a:bodyPr/>
          <a:lstStyle/>
          <a:p>
            <a:fld id="{C10C95F2-E83E-42E0-BA87-AF8EFA16D0CD}" type="slidenum">
              <a:rPr lang="en-US" smtClean="0"/>
              <a:t>‹#›</a:t>
            </a:fld>
            <a:endParaRPr lang="en-US"/>
          </a:p>
        </p:txBody>
      </p:sp>
      <p:sp>
        <p:nvSpPr>
          <p:cNvPr id="4" name="Footer Placeholder 3">
            <a:extLst>
              <a:ext uri="{FF2B5EF4-FFF2-40B4-BE49-F238E27FC236}">
                <a16:creationId xmlns:a16="http://schemas.microsoft.com/office/drawing/2014/main" id="{0FB5FF0B-2ACB-4FE7-A3B8-2573095FA26A}"/>
              </a:ext>
            </a:extLst>
          </p:cNvPr>
          <p:cNvSpPr>
            <a:spLocks noGrp="1"/>
          </p:cNvSpPr>
          <p:nvPr>
            <p:ph type="ftr" sz="quarter" idx="11"/>
          </p:nvPr>
        </p:nvSpPr>
        <p:spPr>
          <a:xfrm>
            <a:off x="838200" y="6356350"/>
            <a:ext cx="2988365" cy="365125"/>
          </a:xfrm>
          <a:prstGeom prst="rect">
            <a:avLst/>
          </a:prstGeom>
        </p:spPr>
        <p:txBody>
          <a:bodyPr/>
          <a:lstStyle/>
          <a:p>
            <a:r>
              <a:rPr lang="en-US"/>
              <a:t>Genetic Testing</a:t>
            </a:r>
          </a:p>
        </p:txBody>
      </p:sp>
      <p:pic>
        <p:nvPicPr>
          <p:cNvPr id="5" name="Picture 4" descr="A close up of a sign&#10;&#10;Description generated with high confidence">
            <a:extLst>
              <a:ext uri="{FF2B5EF4-FFF2-40B4-BE49-F238E27FC236}">
                <a16:creationId xmlns:a16="http://schemas.microsoft.com/office/drawing/2014/main" id="{BC3A38DA-D1FB-4F28-80D4-B53A6752245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69625" y="2694645"/>
            <a:ext cx="4446565" cy="633070"/>
          </a:xfrm>
          <a:prstGeom prst="rect">
            <a:avLst/>
          </a:prstGeom>
        </p:spPr>
      </p:pic>
      <p:sp>
        <p:nvSpPr>
          <p:cNvPr id="6" name="TextBox 5">
            <a:extLst>
              <a:ext uri="{FF2B5EF4-FFF2-40B4-BE49-F238E27FC236}">
                <a16:creationId xmlns:a16="http://schemas.microsoft.com/office/drawing/2014/main" id="{F919A6B9-69C1-4894-95DF-1E0ABDA48F22}"/>
              </a:ext>
            </a:extLst>
          </p:cNvPr>
          <p:cNvSpPr txBox="1"/>
          <p:nvPr userDrawn="1"/>
        </p:nvSpPr>
        <p:spPr>
          <a:xfrm>
            <a:off x="6090395" y="2753776"/>
            <a:ext cx="4336869" cy="1477328"/>
          </a:xfrm>
          <a:prstGeom prst="rect">
            <a:avLst/>
          </a:prstGeom>
          <a:noFill/>
        </p:spPr>
        <p:txBody>
          <a:bodyPr wrap="square" rtlCol="0">
            <a:spAutoFit/>
          </a:bodyPr>
          <a:lstStyle/>
          <a:p>
            <a:pPr algn="ctr"/>
            <a:r>
              <a:rPr lang="en-US" sz="1800" b="0" i="0" u="none" strike="noStrike" kern="1200" baseline="0">
                <a:solidFill>
                  <a:schemeClr val="tx1"/>
                </a:solidFill>
                <a:latin typeface="+mn-lt"/>
                <a:ea typeface="+mn-ea"/>
                <a:cs typeface="+mn-cs"/>
              </a:rPr>
              <a:t>info@volparasolutions.com</a:t>
            </a:r>
          </a:p>
          <a:p>
            <a:pPr algn="ctr"/>
            <a:r>
              <a:rPr lang="en-US" sz="1800" b="0" i="0" u="none" strike="noStrike" kern="1200" baseline="0">
                <a:solidFill>
                  <a:schemeClr val="tx1"/>
                </a:solidFill>
                <a:latin typeface="+mn-lt"/>
                <a:ea typeface="+mn-ea"/>
                <a:cs typeface="+mn-cs"/>
              </a:rPr>
              <a:t>US +1 855.607.0478</a:t>
            </a:r>
          </a:p>
          <a:p>
            <a:pPr algn="ctr"/>
            <a:r>
              <a:rPr lang="en-US" sz="1800" b="0" i="0" u="none" strike="noStrike" kern="1200" baseline="0">
                <a:solidFill>
                  <a:schemeClr val="tx1"/>
                </a:solidFill>
                <a:latin typeface="+mn-lt"/>
                <a:ea typeface="+mn-ea"/>
                <a:cs typeface="+mn-cs"/>
              </a:rPr>
              <a:t>EUROPE +44 203.051.1029</a:t>
            </a:r>
          </a:p>
          <a:p>
            <a:pPr algn="ctr"/>
            <a:r>
              <a:rPr lang="en-US" sz="1800" b="0" i="0" u="none" strike="noStrike" kern="1200" baseline="0">
                <a:solidFill>
                  <a:schemeClr val="tx1"/>
                </a:solidFill>
                <a:latin typeface="+mn-lt"/>
                <a:ea typeface="+mn-ea"/>
                <a:cs typeface="+mn-cs"/>
              </a:rPr>
              <a:t>OTHER LOCATIONS +64 4.499.6029</a:t>
            </a:r>
          </a:p>
          <a:p>
            <a:pPr algn="ctr"/>
            <a:r>
              <a:rPr lang="en-US" sz="1800" b="0" i="0" u="none" strike="noStrike" kern="1200" baseline="0">
                <a:solidFill>
                  <a:schemeClr val="tx1"/>
                </a:solidFill>
                <a:latin typeface="+mn-lt"/>
                <a:ea typeface="+mn-ea"/>
                <a:cs typeface="+mn-cs"/>
              </a:rPr>
              <a:t>Visit us at volparasolutions.com</a:t>
            </a:r>
            <a:endParaRPr lang="en-US"/>
          </a:p>
        </p:txBody>
      </p:sp>
      <p:pic>
        <p:nvPicPr>
          <p:cNvPr id="8" name="Picture 7" descr="A picture containing object&#10;&#10;Description generated with high confidence">
            <a:extLst>
              <a:ext uri="{FF2B5EF4-FFF2-40B4-BE49-F238E27FC236}">
                <a16:creationId xmlns:a16="http://schemas.microsoft.com/office/drawing/2014/main" id="{02DBF86D-8D12-4994-B961-87A705DA08F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603" y="2852913"/>
            <a:ext cx="12191999" cy="4291786"/>
          </a:xfrm>
          <a:prstGeom prst="rect">
            <a:avLst/>
          </a:prstGeom>
        </p:spPr>
      </p:pic>
      <p:cxnSp>
        <p:nvCxnSpPr>
          <p:cNvPr id="10" name="Straight Connector 9">
            <a:extLst>
              <a:ext uri="{FF2B5EF4-FFF2-40B4-BE49-F238E27FC236}">
                <a16:creationId xmlns:a16="http://schemas.microsoft.com/office/drawing/2014/main" id="{0C729298-1D2A-48F3-9A01-128D0A425792}"/>
              </a:ext>
            </a:extLst>
          </p:cNvPr>
          <p:cNvCxnSpPr>
            <a:cxnSpLocks/>
            <a:stCxn id="2" idx="2"/>
          </p:cNvCxnSpPr>
          <p:nvPr userDrawn="1"/>
        </p:nvCxnSpPr>
        <p:spPr>
          <a:xfrm>
            <a:off x="6090396" y="1642837"/>
            <a:ext cx="0" cy="2522067"/>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08063FA6-B8A0-4A76-841A-4B8A915943D2}"/>
              </a:ext>
            </a:extLst>
          </p:cNvPr>
          <p:cNvSpPr>
            <a:spLocks noGrp="1"/>
          </p:cNvSpPr>
          <p:nvPr>
            <p:ph type="body" sz="quarter" idx="12" hasCustomPrompt="1"/>
          </p:nvPr>
        </p:nvSpPr>
        <p:spPr>
          <a:xfrm>
            <a:off x="6317318" y="1761372"/>
            <a:ext cx="3883025" cy="892175"/>
          </a:xfrm>
        </p:spPr>
        <p:txBody>
          <a:bodyPr>
            <a:noAutofit/>
          </a:bodyPr>
          <a:lstStyle>
            <a:lvl1pPr marL="0" indent="0" algn="ctr">
              <a:lnSpc>
                <a:spcPct val="100000"/>
              </a:lnSpc>
              <a:spcBef>
                <a:spcPts val="0"/>
              </a:spcBef>
              <a:buNone/>
              <a:defRPr sz="2000">
                <a:latin typeface="Segoe UI" panose="020B0502040204020203" pitchFamily="34" charset="0"/>
                <a:cs typeface="Segoe UI" panose="020B0502040204020203" pitchFamily="34" charset="0"/>
              </a:defRPr>
            </a:lvl1pPr>
          </a:lstStyle>
          <a:p>
            <a:pPr lvl="0"/>
            <a:r>
              <a:rPr lang="en-US"/>
              <a:t>NAME</a:t>
            </a:r>
          </a:p>
          <a:p>
            <a:pPr lvl="0"/>
            <a:r>
              <a:rPr lang="en-US"/>
              <a:t>Email</a:t>
            </a:r>
          </a:p>
          <a:p>
            <a:pPr lvl="0"/>
            <a:r>
              <a:rPr lang="en-US"/>
              <a:t>Phone</a:t>
            </a:r>
          </a:p>
        </p:txBody>
      </p:sp>
    </p:spTree>
    <p:extLst>
      <p:ext uri="{BB962C8B-B14F-4D97-AF65-F5344CB8AC3E}">
        <p14:creationId xmlns:p14="http://schemas.microsoft.com/office/powerpoint/2010/main" val="26040587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0D049-1310-4EAF-A09B-147E14DB94F1}"/>
              </a:ext>
            </a:extLst>
          </p:cNvPr>
          <p:cNvSpPr>
            <a:spLocks noGrp="1"/>
          </p:cNvSpPr>
          <p:nvPr>
            <p:ph type="title"/>
          </p:nvPr>
        </p:nvSpPr>
        <p:spPr/>
        <p:txBody>
          <a:bodyPr/>
          <a:lstStyle>
            <a:lvl1pPr>
              <a:defRPr>
                <a:solidFill>
                  <a:schemeClr val="accent1">
                    <a:lumMod val="50000"/>
                  </a:schemeClr>
                </a:solidFill>
              </a:defRPr>
            </a:lvl1pPr>
          </a:lstStyle>
          <a:p>
            <a:r>
              <a:rPr lang="en-US"/>
              <a:t>Click to edit Master title style</a:t>
            </a:r>
          </a:p>
        </p:txBody>
      </p:sp>
      <p:sp>
        <p:nvSpPr>
          <p:cNvPr id="3" name="Slide Number Placeholder 2">
            <a:extLst>
              <a:ext uri="{FF2B5EF4-FFF2-40B4-BE49-F238E27FC236}">
                <a16:creationId xmlns:a16="http://schemas.microsoft.com/office/drawing/2014/main" id="{767BB0E3-0C93-43B8-B2EC-C6DE893031AF}"/>
              </a:ext>
            </a:extLst>
          </p:cNvPr>
          <p:cNvSpPr>
            <a:spLocks noGrp="1"/>
          </p:cNvSpPr>
          <p:nvPr>
            <p:ph type="sldNum" sz="quarter" idx="10"/>
          </p:nvPr>
        </p:nvSpPr>
        <p:spPr/>
        <p:txBody>
          <a:bodyPr/>
          <a:lstStyle/>
          <a:p>
            <a:fld id="{C10C95F2-E83E-42E0-BA87-AF8EFA16D0CD}" type="slidenum">
              <a:rPr lang="en-US" smtClean="0"/>
              <a:t>‹#›</a:t>
            </a:fld>
            <a:endParaRPr lang="en-US"/>
          </a:p>
        </p:txBody>
      </p:sp>
      <p:sp>
        <p:nvSpPr>
          <p:cNvPr id="5" name="Footer Placeholder 3">
            <a:extLst>
              <a:ext uri="{FF2B5EF4-FFF2-40B4-BE49-F238E27FC236}">
                <a16:creationId xmlns:a16="http://schemas.microsoft.com/office/drawing/2014/main" id="{030B0683-447F-4BBC-B4FA-D760213E0AA0}"/>
              </a:ext>
            </a:extLst>
          </p:cNvPr>
          <p:cNvSpPr>
            <a:spLocks noGrp="1"/>
          </p:cNvSpPr>
          <p:nvPr>
            <p:ph type="ftr" sz="quarter" idx="11"/>
          </p:nvPr>
        </p:nvSpPr>
        <p:spPr>
          <a:xfrm>
            <a:off x="4038600" y="6586765"/>
            <a:ext cx="4114800" cy="204057"/>
          </a:xfrm>
          <a:prstGeom prst="rect">
            <a:avLst/>
          </a:prstGeom>
        </p:spPr>
        <p:txBody>
          <a:bodyPr/>
          <a:lstStyle/>
          <a:p>
            <a:r>
              <a:rPr lang="en-US"/>
              <a:t>Genetic Testing</a:t>
            </a:r>
          </a:p>
        </p:txBody>
      </p:sp>
    </p:spTree>
    <p:extLst>
      <p:ext uri="{BB962C8B-B14F-4D97-AF65-F5344CB8AC3E}">
        <p14:creationId xmlns:p14="http://schemas.microsoft.com/office/powerpoint/2010/main" val="2311978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5" name="Footer Placeholder 4">
            <a:extLst>
              <a:ext uri="{FF2B5EF4-FFF2-40B4-BE49-F238E27FC236}">
                <a16:creationId xmlns:a16="http://schemas.microsoft.com/office/drawing/2014/main" id="{A599410D-B01E-AC49-A828-DA7FB48F4374}"/>
              </a:ext>
            </a:extLst>
          </p:cNvPr>
          <p:cNvSpPr>
            <a:spLocks noGrp="1"/>
          </p:cNvSpPr>
          <p:nvPr>
            <p:ph type="ftr" sz="quarter" idx="11"/>
          </p:nvPr>
        </p:nvSpPr>
        <p:spPr>
          <a:xfrm>
            <a:off x="377688" y="6356350"/>
            <a:ext cx="3796748" cy="365125"/>
          </a:xfrm>
          <a:prstGeom prst="rect">
            <a:avLst/>
          </a:prstGeom>
        </p:spPr>
        <p:txBody>
          <a:bodyPr/>
          <a:lstStyle/>
          <a:p>
            <a:endParaRPr lang="en-NZ"/>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5FD7419-A619-4824-99EF-3F7F99C8E632}" type="slidenum">
              <a:rPr lang="en-NZ" smtClean="0"/>
              <a:t>‹#›</a:t>
            </a:fld>
            <a:endParaRPr lang="en-NZ"/>
          </a:p>
        </p:txBody>
      </p:sp>
      <p:sp>
        <p:nvSpPr>
          <p:cNvPr id="9" name="Rectangle 8">
            <a:extLst>
              <a:ext uri="{FF2B5EF4-FFF2-40B4-BE49-F238E27FC236}">
                <a16:creationId xmlns:a16="http://schemas.microsoft.com/office/drawing/2014/main" id="{C2530B0F-72E9-CC40-9F59-B672AE13F762}"/>
              </a:ext>
            </a:extLst>
          </p:cNvPr>
          <p:cNvSpPr/>
          <p:nvPr/>
        </p:nvSpPr>
        <p:spPr>
          <a:xfrm>
            <a:off x="8933935" y="0"/>
            <a:ext cx="3258065" cy="6858000"/>
          </a:xfrm>
          <a:prstGeom prst="rect">
            <a:avLst/>
          </a:prstGeom>
          <a:solidFill>
            <a:srgbClr val="99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rgbClr val="3D5265"/>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pic>
        <p:nvPicPr>
          <p:cNvPr id="13" name="Picture 12" descr="Logo, icon&#10;&#10;Description automatically generated">
            <a:extLst>
              <a:ext uri="{FF2B5EF4-FFF2-40B4-BE49-F238E27FC236}">
                <a16:creationId xmlns:a16="http://schemas.microsoft.com/office/drawing/2014/main" id="{DA0ACAA6-86A8-E34C-8ECF-3BFDB191EC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53267" y="6356349"/>
            <a:ext cx="1328964" cy="365125"/>
          </a:xfrm>
          <a:prstGeom prst="rect">
            <a:avLst/>
          </a:prstGeom>
        </p:spPr>
      </p:pic>
      <p:pic>
        <p:nvPicPr>
          <p:cNvPr id="7" name="Picture 6">
            <a:extLst>
              <a:ext uri="{FF2B5EF4-FFF2-40B4-BE49-F238E27FC236}">
                <a16:creationId xmlns:a16="http://schemas.microsoft.com/office/drawing/2014/main" id="{3D6C42D0-D5AF-4646-B271-C7FA845E1386}"/>
              </a:ext>
            </a:extLst>
          </p:cNvPr>
          <p:cNvPicPr>
            <a:picLocks noChangeAspect="1"/>
          </p:cNvPicPr>
          <p:nvPr/>
        </p:nvPicPr>
        <p:blipFill>
          <a:blip r:embed="rId3" cstate="screen">
            <a:alphaModFix amt="50000"/>
            <a:extLst>
              <a:ext uri="{28A0092B-C50C-407E-A947-70E740481C1C}">
                <a14:useLocalDpi xmlns:a14="http://schemas.microsoft.com/office/drawing/2010/main"/>
              </a:ext>
            </a:extLst>
          </a:blip>
          <a:stretch>
            <a:fillRect/>
          </a:stretch>
        </p:blipFill>
        <p:spPr>
          <a:xfrm>
            <a:off x="10667492" y="6359662"/>
            <a:ext cx="146551" cy="111952"/>
          </a:xfrm>
          <a:prstGeom prst="rect">
            <a:avLst/>
          </a:prstGeom>
        </p:spPr>
      </p:pic>
    </p:spTree>
    <p:extLst>
      <p:ext uri="{BB962C8B-B14F-4D97-AF65-F5344CB8AC3E}">
        <p14:creationId xmlns:p14="http://schemas.microsoft.com/office/powerpoint/2010/main" val="40572121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62313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and Content - No Rule">
    <p:spTree>
      <p:nvGrpSpPr>
        <p:cNvPr id="1" name=""/>
        <p:cNvGrpSpPr/>
        <p:nvPr/>
      </p:nvGrpSpPr>
      <p:grpSpPr>
        <a:xfrm>
          <a:off x="0" y="0"/>
          <a:ext cx="0" cy="0"/>
          <a:chOff x="0" y="0"/>
          <a:chExt cx="0" cy="0"/>
        </a:xfrm>
      </p:grpSpPr>
      <p:sp>
        <p:nvSpPr>
          <p:cNvPr id="19" name="Content Placeholder 6"/>
          <p:cNvSpPr>
            <a:spLocks noGrp="1"/>
          </p:cNvSpPr>
          <p:nvPr>
            <p:ph sz="quarter" idx="13"/>
          </p:nvPr>
        </p:nvSpPr>
        <p:spPr>
          <a:xfrm>
            <a:off x="495300" y="1602754"/>
            <a:ext cx="11201400" cy="4324756"/>
          </a:xfrm>
        </p:spPr>
        <p:txBody>
          <a:bodyPr/>
          <a:lstStyle>
            <a:lvl1pPr>
              <a:defRPr>
                <a:solidFill>
                  <a:srgbClr val="AB89A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8" name="Slide Number Placeholder 5"/>
          <p:cNvSpPr>
            <a:spLocks noGrp="1"/>
          </p:cNvSpPr>
          <p:nvPr>
            <p:ph type="sldNum" sz="quarter" idx="4"/>
          </p:nvPr>
        </p:nvSpPr>
        <p:spPr>
          <a:xfrm>
            <a:off x="11371032" y="6432462"/>
            <a:ext cx="329636" cy="182880"/>
          </a:xfrm>
          <a:prstGeom prst="rect">
            <a:avLst/>
          </a:prstGeom>
        </p:spPr>
        <p:txBody>
          <a:bodyPr vert="horz" lIns="0" tIns="0" rIns="0" bIns="0" rtlCol="0" anchor="t" anchorCtr="0">
            <a:noAutofit/>
          </a:bodyPr>
          <a:lstStyle>
            <a:lvl1pPr algn="r">
              <a:defRPr sz="1000">
                <a:solidFill>
                  <a:schemeClr val="accent2"/>
                </a:solidFill>
              </a:defRPr>
            </a:lvl1pPr>
          </a:lstStyle>
          <a:p>
            <a:fld id="{00E6A5BD-C011-4A45-AA3A-201790FB7F2B}" type="slidenum">
              <a:rPr lang="en-CA" smtClean="0"/>
              <a:pPr/>
              <a:t>‹#›</a:t>
            </a:fld>
            <a:endParaRPr lang="en-CA"/>
          </a:p>
        </p:txBody>
      </p:sp>
      <p:sp>
        <p:nvSpPr>
          <p:cNvPr id="9" name="Date Placeholder 3"/>
          <p:cNvSpPr>
            <a:spLocks noGrp="1"/>
          </p:cNvSpPr>
          <p:nvPr>
            <p:ph type="dt" sz="half" idx="2"/>
          </p:nvPr>
        </p:nvSpPr>
        <p:spPr>
          <a:xfrm>
            <a:off x="4598624" y="6432462"/>
            <a:ext cx="1671207" cy="182880"/>
          </a:xfrm>
          <a:prstGeom prst="rect">
            <a:avLst/>
          </a:prstGeom>
        </p:spPr>
        <p:txBody>
          <a:bodyPr vert="horz" lIns="0" tIns="0" rIns="0" bIns="0" rtlCol="0" anchor="t" anchorCtr="0">
            <a:noAutofit/>
          </a:bodyPr>
          <a:lstStyle>
            <a:lvl1pPr algn="l">
              <a:defRPr sz="1000">
                <a:solidFill>
                  <a:schemeClr val="accent2"/>
                </a:solidFill>
              </a:defRPr>
            </a:lvl1pPr>
          </a:lstStyle>
          <a:p>
            <a:endParaRPr lang="en-CA"/>
          </a:p>
        </p:txBody>
      </p:sp>
      <p:sp>
        <p:nvSpPr>
          <p:cNvPr id="10" name="Footer Placeholder 7"/>
          <p:cNvSpPr>
            <a:spLocks noGrp="1"/>
          </p:cNvSpPr>
          <p:nvPr>
            <p:ph type="ftr" sz="quarter" idx="3"/>
          </p:nvPr>
        </p:nvSpPr>
        <p:spPr>
          <a:xfrm>
            <a:off x="1269205" y="6432462"/>
            <a:ext cx="3229587" cy="182880"/>
          </a:xfrm>
          <a:prstGeom prst="rect">
            <a:avLst/>
          </a:prstGeom>
        </p:spPr>
        <p:txBody>
          <a:bodyPr vert="horz" lIns="0" tIns="0" rIns="0" bIns="0" rtlCol="0" anchor="t" anchorCtr="0"/>
          <a:lstStyle>
            <a:lvl1pPr algn="r">
              <a:defRPr sz="1000">
                <a:solidFill>
                  <a:schemeClr val="tx1"/>
                </a:solidFill>
              </a:defRPr>
            </a:lvl1pPr>
          </a:lstStyle>
          <a:p>
            <a:r>
              <a:rPr lang="en-US"/>
              <a:t>Genetic Testing</a:t>
            </a:r>
          </a:p>
        </p:txBody>
      </p:sp>
    </p:spTree>
    <p:extLst>
      <p:ext uri="{BB962C8B-B14F-4D97-AF65-F5344CB8AC3E}">
        <p14:creationId xmlns:p14="http://schemas.microsoft.com/office/powerpoint/2010/main" val="19480759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Right sideba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2530B0F-72E9-CC40-9F59-B672AE13F762}"/>
              </a:ext>
            </a:extLst>
          </p:cNvPr>
          <p:cNvSpPr/>
          <p:nvPr userDrawn="1"/>
        </p:nvSpPr>
        <p:spPr>
          <a:xfrm>
            <a:off x="8933934" y="0"/>
            <a:ext cx="3258065" cy="6858000"/>
          </a:xfrm>
          <a:prstGeom prst="rect">
            <a:avLst/>
          </a:prstGeom>
          <a:solidFill>
            <a:srgbClr val="4D6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text, clipart&#10;&#10;Description automatically generated">
            <a:extLst>
              <a:ext uri="{FF2B5EF4-FFF2-40B4-BE49-F238E27FC236}">
                <a16:creationId xmlns:a16="http://schemas.microsoft.com/office/drawing/2014/main" id="{899FE68D-EFD0-AD47-81EA-562D50B16F2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32433" y="6318759"/>
            <a:ext cx="1442909" cy="429295"/>
          </a:xfrm>
          <a:prstGeom prst="rect">
            <a:avLst/>
          </a:prstGeom>
        </p:spPr>
      </p:pic>
      <p:sp>
        <p:nvSpPr>
          <p:cNvPr id="2" name="Title 1">
            <a:extLst>
              <a:ext uri="{FF2B5EF4-FFF2-40B4-BE49-F238E27FC236}">
                <a16:creationId xmlns:a16="http://schemas.microsoft.com/office/drawing/2014/main" id="{26110EF3-EC55-5443-93F3-3CEA200AA237}"/>
              </a:ext>
            </a:extLst>
          </p:cNvPr>
          <p:cNvSpPr>
            <a:spLocks noGrp="1"/>
          </p:cNvSpPr>
          <p:nvPr>
            <p:ph type="title"/>
          </p:nvPr>
        </p:nvSpPr>
        <p:spPr>
          <a:xfrm>
            <a:off x="377687" y="365125"/>
            <a:ext cx="8346183" cy="847449"/>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45DD0-3E6A-2B43-BF82-CF603B504E17}"/>
              </a:ext>
            </a:extLst>
          </p:cNvPr>
          <p:cNvSpPr>
            <a:spLocks noGrp="1"/>
          </p:cNvSpPr>
          <p:nvPr>
            <p:ph idx="1"/>
          </p:nvPr>
        </p:nvSpPr>
        <p:spPr>
          <a:xfrm>
            <a:off x="377687" y="1550504"/>
            <a:ext cx="8346183" cy="4626459"/>
          </a:xfrm>
        </p:spPr>
        <p:txBody>
          <a:bodyPr/>
          <a:lstStyle>
            <a:lvl1pPr>
              <a:buNone/>
              <a:defRPr/>
            </a:lvl1pPr>
            <a:lvl2pPr>
              <a:buNone/>
              <a:defRPr/>
            </a:lvl2pPr>
            <a:lvl3pPr>
              <a:buNone/>
              <a:defRPr/>
            </a:lvl3pPr>
            <a:lvl4pPr>
              <a:buNone/>
              <a:defRPr/>
            </a:lvl4pPr>
            <a:lvl5pPr>
              <a:buNone/>
              <a:defRPr/>
            </a:lvl5pPr>
          </a:lstStyle>
          <a:p>
            <a:pPr lvl="0"/>
            <a:r>
              <a:rPr lang="en-GB"/>
              <a:t>Click to edit Master text styles</a:t>
            </a:r>
          </a:p>
        </p:txBody>
      </p:sp>
      <p:sp>
        <p:nvSpPr>
          <p:cNvPr id="8" name="Slide Number Placeholder 5">
            <a:extLst>
              <a:ext uri="{FF2B5EF4-FFF2-40B4-BE49-F238E27FC236}">
                <a16:creationId xmlns:a16="http://schemas.microsoft.com/office/drawing/2014/main" id="{6406B6B1-65F6-A54A-801B-134B3E4F5EFA}"/>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0" name="Text Placeholder 3">
            <a:extLst>
              <a:ext uri="{FF2B5EF4-FFF2-40B4-BE49-F238E27FC236}">
                <a16:creationId xmlns:a16="http://schemas.microsoft.com/office/drawing/2014/main" id="{60E275B9-7726-434E-83EC-737311EA9789}"/>
              </a:ext>
            </a:extLst>
          </p:cNvPr>
          <p:cNvSpPr>
            <a:spLocks noGrp="1"/>
          </p:cNvSpPr>
          <p:nvPr>
            <p:ph type="body" sz="half" idx="2"/>
          </p:nvPr>
        </p:nvSpPr>
        <p:spPr>
          <a:xfrm>
            <a:off x="9168714" y="1550504"/>
            <a:ext cx="2827895" cy="4318484"/>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1531920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Left sideba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540517-246A-1B4B-83D9-0DD4499FEDBD}"/>
              </a:ext>
            </a:extLst>
          </p:cNvPr>
          <p:cNvSpPr/>
          <p:nvPr userDrawn="1"/>
        </p:nvSpPr>
        <p:spPr>
          <a:xfrm>
            <a:off x="0" y="0"/>
            <a:ext cx="4967416" cy="6858000"/>
          </a:xfrm>
          <a:prstGeom prst="rect">
            <a:avLst/>
          </a:prstGeom>
          <a:solidFill>
            <a:srgbClr val="4D67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2EB49BED-12DD-3749-8859-129865E79823}"/>
              </a:ext>
            </a:extLst>
          </p:cNvPr>
          <p:cNvSpPr>
            <a:spLocks noGrp="1"/>
          </p:cNvSpPr>
          <p:nvPr>
            <p:ph type="body" sz="half" idx="2"/>
          </p:nvPr>
        </p:nvSpPr>
        <p:spPr>
          <a:xfrm>
            <a:off x="377688" y="2088292"/>
            <a:ext cx="4394337" cy="3780696"/>
          </a:xfrm>
        </p:spPr>
        <p:txBody>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Footer Placeholder 4">
            <a:extLst>
              <a:ext uri="{FF2B5EF4-FFF2-40B4-BE49-F238E27FC236}">
                <a16:creationId xmlns:a16="http://schemas.microsoft.com/office/drawing/2014/main" id="{5CC63FCD-3B37-9F45-9001-DDF635FDB6EC}"/>
              </a:ext>
            </a:extLst>
          </p:cNvPr>
          <p:cNvSpPr>
            <a:spLocks noGrp="1"/>
          </p:cNvSpPr>
          <p:nvPr>
            <p:ph type="ftr" sz="quarter" idx="11"/>
          </p:nvPr>
        </p:nvSpPr>
        <p:spPr>
          <a:xfrm>
            <a:off x="377688" y="6356350"/>
            <a:ext cx="3796748" cy="365125"/>
          </a:xfrm>
        </p:spPr>
        <p:txBody>
          <a:bodyPr/>
          <a:lstStyle/>
          <a:p>
            <a:r>
              <a:rPr lang="en-US"/>
              <a:t>Strictly confidential. Internal use only.</a:t>
            </a:r>
          </a:p>
        </p:txBody>
      </p:sp>
      <p:pic>
        <p:nvPicPr>
          <p:cNvPr id="10" name="Picture 9" descr="Logo, company name&#10;&#10;Description automatically generated">
            <a:extLst>
              <a:ext uri="{FF2B5EF4-FFF2-40B4-BE49-F238E27FC236}">
                <a16:creationId xmlns:a16="http://schemas.microsoft.com/office/drawing/2014/main" id="{2A589A2E-B52F-3046-8B8F-8A263F392E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548731" y="6334586"/>
            <a:ext cx="1333500" cy="396089"/>
          </a:xfrm>
          <a:prstGeom prst="rect">
            <a:avLst/>
          </a:prstGeom>
        </p:spPr>
      </p:pic>
      <p:sp>
        <p:nvSpPr>
          <p:cNvPr id="11" name="Slide Number Placeholder 5">
            <a:extLst>
              <a:ext uri="{FF2B5EF4-FFF2-40B4-BE49-F238E27FC236}">
                <a16:creationId xmlns:a16="http://schemas.microsoft.com/office/drawing/2014/main" id="{3C9C6B88-07DD-1B49-BAFB-1241D07F2474}"/>
              </a:ext>
            </a:extLst>
          </p:cNvPr>
          <p:cNvSpPr>
            <a:spLocks noGrp="1"/>
          </p:cNvSpPr>
          <p:nvPr>
            <p:ph type="sldNum" sz="quarter" idx="12"/>
          </p:nvPr>
        </p:nvSpPr>
        <p:spPr>
          <a:xfrm>
            <a:off x="4724400" y="6356350"/>
            <a:ext cx="2743200" cy="365125"/>
          </a:xfrm>
          <a:prstGeom prst="rect">
            <a:avLst/>
          </a:prstGeom>
        </p:spPr>
        <p:txBody>
          <a:bodyPr/>
          <a:lstStyle>
            <a:lvl1pPr algn="ctr">
              <a:defRPr lang="en-NZ" sz="1200" b="0" i="0" kern="1200" smtClean="0">
                <a:solidFill>
                  <a:srgbClr val="B1BAC1"/>
                </a:solidFill>
                <a:latin typeface="Avenir Next LT Pro" panose="020B0504020202020204" pitchFamily="34" charset="77"/>
                <a:ea typeface="+mn-ea"/>
                <a:cs typeface="+mn-cs"/>
              </a:defRPr>
            </a:lvl1pPr>
          </a:lstStyle>
          <a:p>
            <a:fld id="{3396705F-1267-0E4E-B580-E8190975AEF5}" type="slidenum">
              <a:rPr lang="en-NZ" smtClean="0"/>
              <a:pPr/>
              <a:t>‹#›</a:t>
            </a:fld>
            <a:endParaRPr lang="en-US" sz="1200" b="0" i="0" kern="1200">
              <a:solidFill>
                <a:srgbClr val="B1BAC1"/>
              </a:solidFill>
              <a:latin typeface="Avenir Next LT Pro" panose="020B0504020202020204" pitchFamily="34" charset="77"/>
              <a:ea typeface="+mn-ea"/>
              <a:cs typeface="+mn-cs"/>
            </a:endParaRPr>
          </a:p>
        </p:txBody>
      </p:sp>
      <p:sp>
        <p:nvSpPr>
          <p:cNvPr id="12" name="Picture Placeholder 2">
            <a:extLst>
              <a:ext uri="{FF2B5EF4-FFF2-40B4-BE49-F238E27FC236}">
                <a16:creationId xmlns:a16="http://schemas.microsoft.com/office/drawing/2014/main" id="{1A992BC1-2AAD-1147-A98F-E79DE8A1C1A4}"/>
              </a:ext>
            </a:extLst>
          </p:cNvPr>
          <p:cNvSpPr>
            <a:spLocks noGrp="1"/>
          </p:cNvSpPr>
          <p:nvPr>
            <p:ph type="pic" idx="1"/>
          </p:nvPr>
        </p:nvSpPr>
        <p:spPr>
          <a:xfrm>
            <a:off x="5183187" y="630195"/>
            <a:ext cx="6699043" cy="523085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3" name="Title 1">
            <a:extLst>
              <a:ext uri="{FF2B5EF4-FFF2-40B4-BE49-F238E27FC236}">
                <a16:creationId xmlns:a16="http://schemas.microsoft.com/office/drawing/2014/main" id="{A8F8E2F8-21D9-9143-BE4A-70D57F2917B4}"/>
              </a:ext>
            </a:extLst>
          </p:cNvPr>
          <p:cNvSpPr>
            <a:spLocks noGrp="1"/>
          </p:cNvSpPr>
          <p:nvPr>
            <p:ph type="title"/>
          </p:nvPr>
        </p:nvSpPr>
        <p:spPr>
          <a:xfrm>
            <a:off x="377688" y="469557"/>
            <a:ext cx="4394337" cy="1396313"/>
          </a:xfrm>
        </p:spPr>
        <p:txBody>
          <a:bodyPr anchor="b"/>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32035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319567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 Type="http://schemas.openxmlformats.org/officeDocument/2006/relationships/slideLayout" Target="../slideLayouts/slideLayout35.xml"/><Relationship Id="rId21" Type="http://schemas.openxmlformats.org/officeDocument/2006/relationships/slideLayout" Target="../slideLayouts/slideLayout53.xml"/><Relationship Id="rId34" Type="http://schemas.openxmlformats.org/officeDocument/2006/relationships/theme" Target="../theme/theme2.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8" Type="http://schemas.openxmlformats.org/officeDocument/2006/relationships/slideLayout" Target="../slideLayouts/slideLayout4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slideLayout" Target="../slideLayouts/slideLayout80.xml"/><Relationship Id="rId10" Type="http://schemas.openxmlformats.org/officeDocument/2006/relationships/slideLayout" Target="../slideLayouts/slideLayout75.xml"/><Relationship Id="rId19" Type="http://schemas.openxmlformats.org/officeDocument/2006/relationships/theme" Target="../theme/theme3.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02A569-A264-E342-A4EF-CC1CE38B4C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5DF288-42EF-C54B-872E-C3B4E2E57463}"/>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GB"/>
              <a:t>Click to edit Master text styles</a:t>
            </a:r>
          </a:p>
          <a:p>
            <a:pPr lvl="1"/>
            <a:r>
              <a:rPr lang="en-GB"/>
              <a:t>Level one</a:t>
            </a:r>
          </a:p>
          <a:p>
            <a:pPr lvl="2"/>
            <a:r>
              <a:rPr lang="en-GB"/>
              <a:t>Level two</a:t>
            </a:r>
          </a:p>
        </p:txBody>
      </p:sp>
      <p:sp>
        <p:nvSpPr>
          <p:cNvPr id="5" name="Footer Placeholder 4">
            <a:extLst>
              <a:ext uri="{FF2B5EF4-FFF2-40B4-BE49-F238E27FC236}">
                <a16:creationId xmlns:a16="http://schemas.microsoft.com/office/drawing/2014/main" id="{9B22A350-918C-0049-8C34-F96B76935B5E}"/>
              </a:ext>
            </a:extLst>
          </p:cNvPr>
          <p:cNvSpPr>
            <a:spLocks noGrp="1"/>
          </p:cNvSpPr>
          <p:nvPr>
            <p:ph type="ftr" sz="quarter" idx="3"/>
          </p:nvPr>
        </p:nvSpPr>
        <p:spPr>
          <a:xfrm>
            <a:off x="838200" y="6356350"/>
            <a:ext cx="2988365" cy="365125"/>
          </a:xfrm>
          <a:prstGeom prst="rect">
            <a:avLst/>
          </a:prstGeom>
        </p:spPr>
        <p:txBody>
          <a:bodyPr vert="horz" lIns="91440" tIns="45720" rIns="91440" bIns="45720" rtlCol="0" anchor="ctr"/>
          <a:lstStyle>
            <a:lvl1pPr algn="l">
              <a:defRPr sz="1200" b="0" i="0">
                <a:solidFill>
                  <a:srgbClr val="B1BAC1"/>
                </a:solidFill>
                <a:latin typeface="Arial" panose="020B0604020202020204" pitchFamily="34" charset="0"/>
                <a:cs typeface="Arial" panose="020B0604020202020204" pitchFamily="34" charset="0"/>
              </a:defRPr>
            </a:lvl1pPr>
          </a:lstStyle>
          <a:p>
            <a:r>
              <a:rPr lang="en-US"/>
              <a:t>Strictly confidential. Internal use only.</a:t>
            </a:r>
          </a:p>
        </p:txBody>
      </p:sp>
      <p:sp>
        <p:nvSpPr>
          <p:cNvPr id="4" name="Slide Number Placeholder 3">
            <a:extLst>
              <a:ext uri="{FF2B5EF4-FFF2-40B4-BE49-F238E27FC236}">
                <a16:creationId xmlns:a16="http://schemas.microsoft.com/office/drawing/2014/main" id="{A6885E7F-5AC3-244C-A7D3-5CC350EAD69C}"/>
              </a:ext>
            </a:extLst>
          </p:cNvPr>
          <p:cNvSpPr>
            <a:spLocks noGrp="1"/>
          </p:cNvSpPr>
          <p:nvPr>
            <p:ph type="sldNum" sz="quarter" idx="4"/>
          </p:nvPr>
        </p:nvSpPr>
        <p:spPr>
          <a:xfrm>
            <a:off x="4724400" y="6356349"/>
            <a:ext cx="2743200" cy="365125"/>
          </a:xfrm>
          <a:prstGeom prst="rect">
            <a:avLst/>
          </a:prstGeom>
        </p:spPr>
        <p:txBody>
          <a:bodyPr vert="horz" lIns="91440" tIns="45720" rIns="91440" bIns="45720" rtlCol="0" anchor="ctr"/>
          <a:lstStyle>
            <a:lvl1pPr algn="ctr">
              <a:defRPr sz="1200" b="0" i="0">
                <a:solidFill>
                  <a:srgbClr val="B1BAC1"/>
                </a:solidFill>
                <a:latin typeface="Arial" panose="020B0604020202020204" pitchFamily="34" charset="0"/>
                <a:cs typeface="Arial" panose="020B0604020202020204" pitchFamily="34" charset="0"/>
              </a:defRPr>
            </a:lvl1pPr>
          </a:lstStyle>
          <a:p>
            <a:fld id="{CB86312F-D40B-6341-B988-55738DA17D13}" type="slidenum">
              <a:rPr lang="en-US" smtClean="0"/>
              <a:pPr/>
              <a:t>‹#›</a:t>
            </a:fld>
            <a:endParaRPr lang="en-US"/>
          </a:p>
        </p:txBody>
      </p:sp>
    </p:spTree>
    <p:extLst>
      <p:ext uri="{BB962C8B-B14F-4D97-AF65-F5344CB8AC3E}">
        <p14:creationId xmlns:p14="http://schemas.microsoft.com/office/powerpoint/2010/main" val="4002067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Lst>
  <p:hf hdr="0" dt="0"/>
  <p:txStyles>
    <p:titleStyle>
      <a:lvl1pPr algn="l" defTabSz="914400" rtl="0" eaLnBrk="1" latinLnBrk="0" hangingPunct="1">
        <a:lnSpc>
          <a:spcPct val="90000"/>
        </a:lnSpc>
        <a:spcBef>
          <a:spcPct val="0"/>
        </a:spcBef>
        <a:buNone/>
        <a:defRPr sz="3200" b="0" i="0" kern="1200">
          <a:solidFill>
            <a:srgbClr val="3D5265"/>
          </a:solidFill>
          <a:latin typeface="Avenir Next LT Pro" panose="020B0504020202020204" pitchFamily="34" charset="77"/>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3D526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02A569-A264-E342-A4EF-CC1CE38B4C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5DF288-42EF-C54B-872E-C3B4E2E57463}"/>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GB"/>
              <a:t>Click to edit Master text styles</a:t>
            </a:r>
          </a:p>
          <a:p>
            <a:pPr lvl="1"/>
            <a:r>
              <a:rPr lang="en-GB"/>
              <a:t>Level one</a:t>
            </a:r>
          </a:p>
          <a:p>
            <a:pPr lvl="2"/>
            <a:r>
              <a:rPr lang="en-GB"/>
              <a:t>Level two</a:t>
            </a:r>
          </a:p>
        </p:txBody>
      </p:sp>
      <p:sp>
        <p:nvSpPr>
          <p:cNvPr id="4" name="Slide Number Placeholder 3">
            <a:extLst>
              <a:ext uri="{FF2B5EF4-FFF2-40B4-BE49-F238E27FC236}">
                <a16:creationId xmlns:a16="http://schemas.microsoft.com/office/drawing/2014/main" id="{A6885E7F-5AC3-244C-A7D3-5CC350EAD69C}"/>
              </a:ext>
            </a:extLst>
          </p:cNvPr>
          <p:cNvSpPr>
            <a:spLocks noGrp="1"/>
          </p:cNvSpPr>
          <p:nvPr>
            <p:ph type="sldNum" sz="quarter" idx="4"/>
          </p:nvPr>
        </p:nvSpPr>
        <p:spPr>
          <a:xfrm>
            <a:off x="4724400" y="6356349"/>
            <a:ext cx="2743200" cy="365125"/>
          </a:xfrm>
          <a:prstGeom prst="rect">
            <a:avLst/>
          </a:prstGeom>
        </p:spPr>
        <p:txBody>
          <a:bodyPr vert="horz" lIns="91440" tIns="45720" rIns="91440" bIns="45720" rtlCol="0" anchor="ctr"/>
          <a:lstStyle>
            <a:lvl1pPr algn="ctr">
              <a:defRPr sz="1200" b="0" i="0">
                <a:solidFill>
                  <a:srgbClr val="B1BAC1"/>
                </a:solidFill>
                <a:latin typeface="Arial" panose="020B0604020202020204" pitchFamily="34" charset="0"/>
                <a:cs typeface="Arial" panose="020B0604020202020204" pitchFamily="34" charset="0"/>
              </a:defRPr>
            </a:lvl1pPr>
          </a:lstStyle>
          <a:p>
            <a:fld id="{CB86312F-D40B-6341-B988-55738DA17D13}" type="slidenum">
              <a:rPr lang="en-US" smtClean="0"/>
              <a:pPr/>
              <a:t>‹#›</a:t>
            </a:fld>
            <a:endParaRPr lang="en-US"/>
          </a:p>
        </p:txBody>
      </p:sp>
    </p:spTree>
    <p:extLst>
      <p:ext uri="{BB962C8B-B14F-4D97-AF65-F5344CB8AC3E}">
        <p14:creationId xmlns:p14="http://schemas.microsoft.com/office/powerpoint/2010/main" val="127585652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720" r:id="rId27"/>
    <p:sldLayoutId id="2147483721" r:id="rId28"/>
    <p:sldLayoutId id="2147483722" r:id="rId29"/>
    <p:sldLayoutId id="2147483723" r:id="rId30"/>
    <p:sldLayoutId id="2147483724" r:id="rId31"/>
    <p:sldLayoutId id="2147483725" r:id="rId32"/>
    <p:sldLayoutId id="2147483726" r:id="rId33"/>
  </p:sldLayoutIdLst>
  <p:hf hdr="0" dt="0"/>
  <p:txStyles>
    <p:titleStyle>
      <a:lvl1pPr algn="l" defTabSz="914400" rtl="0" eaLnBrk="1" latinLnBrk="0" hangingPunct="1">
        <a:lnSpc>
          <a:spcPct val="90000"/>
        </a:lnSpc>
        <a:spcBef>
          <a:spcPct val="0"/>
        </a:spcBef>
        <a:buNone/>
        <a:defRPr sz="3200" b="0" i="0" kern="1200">
          <a:solidFill>
            <a:srgbClr val="3D5265"/>
          </a:solidFill>
          <a:latin typeface="Avenir Next LT Pro" panose="020B0504020202020204" pitchFamily="34" charset="77"/>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3D526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02A569-A264-E342-A4EF-CC1CE38B4C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25DF288-42EF-C54B-872E-C3B4E2E57463}"/>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GB"/>
              <a:t>Click to edit Master text styles</a:t>
            </a:r>
          </a:p>
          <a:p>
            <a:pPr lvl="1"/>
            <a:r>
              <a:rPr lang="en-GB"/>
              <a:t>Level one</a:t>
            </a:r>
          </a:p>
          <a:p>
            <a:pPr lvl="2"/>
            <a:r>
              <a:rPr lang="en-GB"/>
              <a:t>Level two</a:t>
            </a:r>
          </a:p>
        </p:txBody>
      </p:sp>
      <p:sp>
        <p:nvSpPr>
          <p:cNvPr id="4" name="Slide Number Placeholder 3">
            <a:extLst>
              <a:ext uri="{FF2B5EF4-FFF2-40B4-BE49-F238E27FC236}">
                <a16:creationId xmlns:a16="http://schemas.microsoft.com/office/drawing/2014/main" id="{A6885E7F-5AC3-244C-A7D3-5CC350EAD69C}"/>
              </a:ext>
            </a:extLst>
          </p:cNvPr>
          <p:cNvSpPr>
            <a:spLocks noGrp="1"/>
          </p:cNvSpPr>
          <p:nvPr>
            <p:ph type="sldNum" sz="quarter" idx="4"/>
          </p:nvPr>
        </p:nvSpPr>
        <p:spPr>
          <a:xfrm>
            <a:off x="4724400" y="6356349"/>
            <a:ext cx="2743200" cy="365125"/>
          </a:xfrm>
          <a:prstGeom prst="rect">
            <a:avLst/>
          </a:prstGeom>
        </p:spPr>
        <p:txBody>
          <a:bodyPr vert="horz" lIns="91440" tIns="45720" rIns="91440" bIns="45720" rtlCol="0" anchor="ctr"/>
          <a:lstStyle>
            <a:lvl1pPr algn="ctr">
              <a:defRPr sz="1200" b="0" i="0">
                <a:solidFill>
                  <a:srgbClr val="B1BAC1"/>
                </a:solidFill>
                <a:latin typeface="Avenir Next LT Pro" panose="020B0504020202020204" pitchFamily="34" charset="77"/>
              </a:defRPr>
            </a:lvl1pPr>
          </a:lstStyle>
          <a:p>
            <a:fld id="{CB86312F-D40B-6341-B988-55738DA17D13}" type="slidenum">
              <a:rPr lang="en-US" smtClean="0"/>
              <a:pPr/>
              <a:t>‹#›</a:t>
            </a:fld>
            <a:endParaRPr lang="en-US"/>
          </a:p>
        </p:txBody>
      </p:sp>
    </p:spTree>
    <p:extLst>
      <p:ext uri="{BB962C8B-B14F-4D97-AF65-F5344CB8AC3E}">
        <p14:creationId xmlns:p14="http://schemas.microsoft.com/office/powerpoint/2010/main" val="3055946506"/>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Lst>
  <p:hf hdr="0" ftr="0" dt="0"/>
  <p:txStyles>
    <p:titleStyle>
      <a:lvl1pPr algn="l" defTabSz="914400" rtl="0" eaLnBrk="1" latinLnBrk="0" hangingPunct="1">
        <a:lnSpc>
          <a:spcPct val="90000"/>
        </a:lnSpc>
        <a:spcBef>
          <a:spcPct val="0"/>
        </a:spcBef>
        <a:buNone/>
        <a:defRPr sz="3200" b="0" i="0" kern="1200">
          <a:solidFill>
            <a:srgbClr val="3D5265"/>
          </a:solidFill>
          <a:latin typeface="Avenir Next LT Pro" panose="020B0504020202020204" pitchFamily="34" charset="77"/>
          <a:ea typeface="+mj-ea"/>
          <a:cs typeface="+mj-cs"/>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8" Type="http://schemas.openxmlformats.org/officeDocument/2006/relationships/image" Target="../media/image154.png"/><Relationship Id="rId13" Type="http://schemas.openxmlformats.org/officeDocument/2006/relationships/image" Target="../media/image159.png"/><Relationship Id="rId3" Type="http://schemas.openxmlformats.org/officeDocument/2006/relationships/image" Target="../media/image149.png"/><Relationship Id="rId7" Type="http://schemas.openxmlformats.org/officeDocument/2006/relationships/image" Target="../media/image153.png"/><Relationship Id="rId12" Type="http://schemas.openxmlformats.org/officeDocument/2006/relationships/image" Target="../media/image158.png"/><Relationship Id="rId2" Type="http://schemas.openxmlformats.org/officeDocument/2006/relationships/notesSlide" Target="../notesSlides/notesSlide8.xml"/><Relationship Id="rId16" Type="http://schemas.openxmlformats.org/officeDocument/2006/relationships/image" Target="../media/image162.png"/><Relationship Id="rId1" Type="http://schemas.openxmlformats.org/officeDocument/2006/relationships/slideLayout" Target="../slideLayouts/slideLayout45.xml"/><Relationship Id="rId6" Type="http://schemas.openxmlformats.org/officeDocument/2006/relationships/image" Target="../media/image152.png"/><Relationship Id="rId11" Type="http://schemas.openxmlformats.org/officeDocument/2006/relationships/image" Target="../media/image157.png"/><Relationship Id="rId5" Type="http://schemas.openxmlformats.org/officeDocument/2006/relationships/image" Target="../media/image151.png"/><Relationship Id="rId15" Type="http://schemas.openxmlformats.org/officeDocument/2006/relationships/image" Target="../media/image161.png"/><Relationship Id="rId10" Type="http://schemas.openxmlformats.org/officeDocument/2006/relationships/image" Target="../media/image156.jpeg"/><Relationship Id="rId4" Type="http://schemas.openxmlformats.org/officeDocument/2006/relationships/image" Target="../media/image150.png"/><Relationship Id="rId9" Type="http://schemas.openxmlformats.org/officeDocument/2006/relationships/image" Target="../media/image155.jpeg"/><Relationship Id="rId14" Type="http://schemas.openxmlformats.org/officeDocument/2006/relationships/image" Target="../media/image160.png"/></Relationships>
</file>

<file path=ppt/slides/_rels/slide11.xml.rels><?xml version="1.0" encoding="UTF-8" standalone="yes"?>
<Relationships xmlns="http://schemas.openxmlformats.org/package/2006/relationships"><Relationship Id="rId3" Type="http://schemas.openxmlformats.org/officeDocument/2006/relationships/image" Target="../media/image164.jpeg"/><Relationship Id="rId2" Type="http://schemas.openxmlformats.org/officeDocument/2006/relationships/image" Target="../media/image163.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66.png"/><Relationship Id="rId7" Type="http://schemas.openxmlformats.org/officeDocument/2006/relationships/hyperlink" Target="https://densebreast-info.org/screening-technologies/cancer-detection-by-screening-method/" TargetMode="External"/><Relationship Id="rId2" Type="http://schemas.openxmlformats.org/officeDocument/2006/relationships/image" Target="../media/image165.png"/><Relationship Id="rId1" Type="http://schemas.openxmlformats.org/officeDocument/2006/relationships/slideLayout" Target="../slideLayouts/slideLayout45.xml"/><Relationship Id="rId6" Type="http://schemas.openxmlformats.org/officeDocument/2006/relationships/hyperlink" Target="https://www.cdc.gov/cancer/breast/basic_info/dense-breasts.htm#:~:text=The%20breasts%20are%20almost%20entirely,about%2010%25%20of%20women" TargetMode="External"/><Relationship Id="rId5" Type="http://schemas.openxmlformats.org/officeDocument/2006/relationships/image" Target="../media/image168.png"/><Relationship Id="rId4" Type="http://schemas.openxmlformats.org/officeDocument/2006/relationships/image" Target="../media/image16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8" Type="http://schemas.openxmlformats.org/officeDocument/2006/relationships/image" Target="../media/image172.png"/><Relationship Id="rId3" Type="http://schemas.microsoft.com/office/2018/10/relationships/comments" Target="../comments/modernComment_7B1DC455_3B79FEEB.xml"/><Relationship Id="rId7" Type="http://schemas.openxmlformats.org/officeDocument/2006/relationships/image" Target="../media/image171.png"/><Relationship Id="rId2" Type="http://schemas.openxmlformats.org/officeDocument/2006/relationships/notesSlide" Target="../notesSlides/notesSlide9.xml"/><Relationship Id="rId1" Type="http://schemas.openxmlformats.org/officeDocument/2006/relationships/slideLayout" Target="../slideLayouts/slideLayout70.xml"/><Relationship Id="rId6" Type="http://schemas.openxmlformats.org/officeDocument/2006/relationships/image" Target="../media/image170.png"/><Relationship Id="rId5" Type="http://schemas.openxmlformats.org/officeDocument/2006/relationships/hyperlink" Target="https://www.breastsurgeons.org/docs/statements/Position-Statement-on-Screening-Mammography.pdf" TargetMode="External"/><Relationship Id="rId4" Type="http://schemas.openxmlformats.org/officeDocument/2006/relationships/hyperlink" Target="https://pubmed.ncbi.nlm.nih.gov/29371086/https:/edhub.ama-assn.org/jacr/module/2792691?resultClick=1&amp;bypassSolrId=J_279269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s://www.cdc.gov/cancer/breast/basic_info/dense-breasts.htm#:~:text=The%20breasts%20are%20almost%20entirely,about%2010%25%20of%20women)." TargetMode="External"/><Relationship Id="rId7"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26" Type="http://schemas.openxmlformats.org/officeDocument/2006/relationships/image" Target="../media/image50.svg"/><Relationship Id="rId21" Type="http://schemas.openxmlformats.org/officeDocument/2006/relationships/image" Target="../media/image45.png"/><Relationship Id="rId42" Type="http://schemas.openxmlformats.org/officeDocument/2006/relationships/image" Target="../media/image66.svg"/><Relationship Id="rId47" Type="http://schemas.openxmlformats.org/officeDocument/2006/relationships/image" Target="../media/image71.png"/><Relationship Id="rId63" Type="http://schemas.openxmlformats.org/officeDocument/2006/relationships/image" Target="../media/image87.png"/><Relationship Id="rId68" Type="http://schemas.openxmlformats.org/officeDocument/2006/relationships/image" Target="../media/image92.svg"/><Relationship Id="rId84" Type="http://schemas.openxmlformats.org/officeDocument/2006/relationships/image" Target="../media/image108.svg"/><Relationship Id="rId89" Type="http://schemas.openxmlformats.org/officeDocument/2006/relationships/image" Target="../media/image113.png"/><Relationship Id="rId16" Type="http://schemas.openxmlformats.org/officeDocument/2006/relationships/image" Target="../media/image40.svg"/><Relationship Id="rId11" Type="http://schemas.openxmlformats.org/officeDocument/2006/relationships/image" Target="../media/image35.png"/><Relationship Id="rId32" Type="http://schemas.openxmlformats.org/officeDocument/2006/relationships/image" Target="../media/image56.svg"/><Relationship Id="rId37" Type="http://schemas.openxmlformats.org/officeDocument/2006/relationships/image" Target="../media/image61.png"/><Relationship Id="rId53" Type="http://schemas.openxmlformats.org/officeDocument/2006/relationships/image" Target="../media/image77.png"/><Relationship Id="rId58" Type="http://schemas.openxmlformats.org/officeDocument/2006/relationships/image" Target="../media/image82.svg"/><Relationship Id="rId74" Type="http://schemas.openxmlformats.org/officeDocument/2006/relationships/image" Target="../media/image98.svg"/><Relationship Id="rId79" Type="http://schemas.openxmlformats.org/officeDocument/2006/relationships/image" Target="../media/image103.png"/><Relationship Id="rId102" Type="http://schemas.openxmlformats.org/officeDocument/2006/relationships/image" Target="../media/image126.svg"/><Relationship Id="rId5" Type="http://schemas.openxmlformats.org/officeDocument/2006/relationships/image" Target="../media/image29.png"/><Relationship Id="rId90" Type="http://schemas.openxmlformats.org/officeDocument/2006/relationships/image" Target="../media/image114.svg"/><Relationship Id="rId95" Type="http://schemas.openxmlformats.org/officeDocument/2006/relationships/image" Target="../media/image119.png"/><Relationship Id="rId22" Type="http://schemas.openxmlformats.org/officeDocument/2006/relationships/image" Target="../media/image46.svg"/><Relationship Id="rId27" Type="http://schemas.openxmlformats.org/officeDocument/2006/relationships/image" Target="../media/image51.png"/><Relationship Id="rId43" Type="http://schemas.openxmlformats.org/officeDocument/2006/relationships/image" Target="../media/image67.png"/><Relationship Id="rId48" Type="http://schemas.openxmlformats.org/officeDocument/2006/relationships/image" Target="../media/image72.svg"/><Relationship Id="rId64" Type="http://schemas.openxmlformats.org/officeDocument/2006/relationships/image" Target="../media/image88.svg"/><Relationship Id="rId69" Type="http://schemas.openxmlformats.org/officeDocument/2006/relationships/image" Target="../media/image93.png"/><Relationship Id="rId80" Type="http://schemas.openxmlformats.org/officeDocument/2006/relationships/image" Target="../media/image104.svg"/><Relationship Id="rId85" Type="http://schemas.openxmlformats.org/officeDocument/2006/relationships/image" Target="../media/image109.png"/><Relationship Id="rId12" Type="http://schemas.openxmlformats.org/officeDocument/2006/relationships/image" Target="../media/image36.svg"/><Relationship Id="rId17" Type="http://schemas.openxmlformats.org/officeDocument/2006/relationships/image" Target="../media/image41.png"/><Relationship Id="rId25" Type="http://schemas.openxmlformats.org/officeDocument/2006/relationships/image" Target="../media/image49.png"/><Relationship Id="rId33" Type="http://schemas.openxmlformats.org/officeDocument/2006/relationships/image" Target="../media/image57.png"/><Relationship Id="rId38" Type="http://schemas.openxmlformats.org/officeDocument/2006/relationships/image" Target="../media/image62.svg"/><Relationship Id="rId46" Type="http://schemas.openxmlformats.org/officeDocument/2006/relationships/image" Target="../media/image70.svg"/><Relationship Id="rId59" Type="http://schemas.openxmlformats.org/officeDocument/2006/relationships/image" Target="../media/image83.png"/><Relationship Id="rId67" Type="http://schemas.openxmlformats.org/officeDocument/2006/relationships/image" Target="../media/image91.png"/><Relationship Id="rId103" Type="http://schemas.openxmlformats.org/officeDocument/2006/relationships/image" Target="../media/image127.png"/><Relationship Id="rId20" Type="http://schemas.openxmlformats.org/officeDocument/2006/relationships/image" Target="../media/image44.svg"/><Relationship Id="rId41" Type="http://schemas.openxmlformats.org/officeDocument/2006/relationships/image" Target="../media/image65.png"/><Relationship Id="rId54" Type="http://schemas.openxmlformats.org/officeDocument/2006/relationships/image" Target="../media/image78.svg"/><Relationship Id="rId62" Type="http://schemas.openxmlformats.org/officeDocument/2006/relationships/image" Target="../media/image86.svg"/><Relationship Id="rId70" Type="http://schemas.openxmlformats.org/officeDocument/2006/relationships/image" Target="../media/image94.svg"/><Relationship Id="rId75" Type="http://schemas.openxmlformats.org/officeDocument/2006/relationships/image" Target="../media/image99.png"/><Relationship Id="rId83" Type="http://schemas.openxmlformats.org/officeDocument/2006/relationships/image" Target="../media/image107.png"/><Relationship Id="rId88" Type="http://schemas.openxmlformats.org/officeDocument/2006/relationships/image" Target="../media/image112.svg"/><Relationship Id="rId91" Type="http://schemas.openxmlformats.org/officeDocument/2006/relationships/image" Target="../media/image115.png"/><Relationship Id="rId96" Type="http://schemas.openxmlformats.org/officeDocument/2006/relationships/image" Target="../media/image120.svg"/><Relationship Id="rId1" Type="http://schemas.openxmlformats.org/officeDocument/2006/relationships/slideLayout" Target="../slideLayouts/slideLayout45.xml"/><Relationship Id="rId6" Type="http://schemas.openxmlformats.org/officeDocument/2006/relationships/image" Target="../media/image30.svg"/><Relationship Id="rId15" Type="http://schemas.openxmlformats.org/officeDocument/2006/relationships/image" Target="../media/image39.png"/><Relationship Id="rId23" Type="http://schemas.openxmlformats.org/officeDocument/2006/relationships/image" Target="../media/image47.png"/><Relationship Id="rId28" Type="http://schemas.openxmlformats.org/officeDocument/2006/relationships/image" Target="../media/image52.svg"/><Relationship Id="rId36" Type="http://schemas.openxmlformats.org/officeDocument/2006/relationships/image" Target="../media/image60.svg"/><Relationship Id="rId49" Type="http://schemas.openxmlformats.org/officeDocument/2006/relationships/image" Target="../media/image73.png"/><Relationship Id="rId57" Type="http://schemas.openxmlformats.org/officeDocument/2006/relationships/image" Target="../media/image81.png"/><Relationship Id="rId10" Type="http://schemas.openxmlformats.org/officeDocument/2006/relationships/image" Target="../media/image34.svg"/><Relationship Id="rId31" Type="http://schemas.openxmlformats.org/officeDocument/2006/relationships/image" Target="../media/image55.png"/><Relationship Id="rId44" Type="http://schemas.openxmlformats.org/officeDocument/2006/relationships/image" Target="../media/image68.svg"/><Relationship Id="rId52" Type="http://schemas.openxmlformats.org/officeDocument/2006/relationships/image" Target="../media/image76.svg"/><Relationship Id="rId60" Type="http://schemas.openxmlformats.org/officeDocument/2006/relationships/image" Target="../media/image84.svg"/><Relationship Id="rId65" Type="http://schemas.openxmlformats.org/officeDocument/2006/relationships/image" Target="../media/image89.png"/><Relationship Id="rId73" Type="http://schemas.openxmlformats.org/officeDocument/2006/relationships/image" Target="../media/image97.png"/><Relationship Id="rId78" Type="http://schemas.openxmlformats.org/officeDocument/2006/relationships/image" Target="../media/image102.svg"/><Relationship Id="rId81" Type="http://schemas.openxmlformats.org/officeDocument/2006/relationships/image" Target="../media/image105.png"/><Relationship Id="rId86" Type="http://schemas.openxmlformats.org/officeDocument/2006/relationships/image" Target="../media/image110.svg"/><Relationship Id="rId94" Type="http://schemas.openxmlformats.org/officeDocument/2006/relationships/image" Target="../media/image118.svg"/><Relationship Id="rId99" Type="http://schemas.openxmlformats.org/officeDocument/2006/relationships/image" Target="../media/image123.png"/><Relationship Id="rId101" Type="http://schemas.openxmlformats.org/officeDocument/2006/relationships/image" Target="../media/image125.png"/><Relationship Id="rId4" Type="http://schemas.openxmlformats.org/officeDocument/2006/relationships/image" Target="../media/image28.svg"/><Relationship Id="rId9" Type="http://schemas.openxmlformats.org/officeDocument/2006/relationships/image" Target="../media/image33.png"/><Relationship Id="rId13" Type="http://schemas.openxmlformats.org/officeDocument/2006/relationships/image" Target="../media/image37.png"/><Relationship Id="rId18" Type="http://schemas.openxmlformats.org/officeDocument/2006/relationships/image" Target="../media/image42.svg"/><Relationship Id="rId39" Type="http://schemas.openxmlformats.org/officeDocument/2006/relationships/image" Target="../media/image63.png"/><Relationship Id="rId34" Type="http://schemas.openxmlformats.org/officeDocument/2006/relationships/image" Target="../media/image58.svg"/><Relationship Id="rId50" Type="http://schemas.openxmlformats.org/officeDocument/2006/relationships/image" Target="../media/image74.svg"/><Relationship Id="rId55" Type="http://schemas.openxmlformats.org/officeDocument/2006/relationships/image" Target="../media/image79.png"/><Relationship Id="rId76" Type="http://schemas.openxmlformats.org/officeDocument/2006/relationships/image" Target="../media/image100.svg"/><Relationship Id="rId97" Type="http://schemas.openxmlformats.org/officeDocument/2006/relationships/image" Target="../media/image121.png"/><Relationship Id="rId104" Type="http://schemas.openxmlformats.org/officeDocument/2006/relationships/image" Target="../media/image128.svg"/><Relationship Id="rId7" Type="http://schemas.openxmlformats.org/officeDocument/2006/relationships/image" Target="../media/image31.png"/><Relationship Id="rId71" Type="http://schemas.openxmlformats.org/officeDocument/2006/relationships/image" Target="../media/image95.png"/><Relationship Id="rId92" Type="http://schemas.openxmlformats.org/officeDocument/2006/relationships/image" Target="../media/image116.svg"/><Relationship Id="rId2" Type="http://schemas.openxmlformats.org/officeDocument/2006/relationships/notesSlide" Target="../notesSlides/notesSlide4.xml"/><Relationship Id="rId29" Type="http://schemas.openxmlformats.org/officeDocument/2006/relationships/image" Target="../media/image53.png"/><Relationship Id="rId24" Type="http://schemas.openxmlformats.org/officeDocument/2006/relationships/image" Target="../media/image48.svg"/><Relationship Id="rId40" Type="http://schemas.openxmlformats.org/officeDocument/2006/relationships/image" Target="../media/image64.svg"/><Relationship Id="rId45" Type="http://schemas.openxmlformats.org/officeDocument/2006/relationships/image" Target="../media/image69.png"/><Relationship Id="rId66" Type="http://schemas.openxmlformats.org/officeDocument/2006/relationships/image" Target="../media/image90.svg"/><Relationship Id="rId87" Type="http://schemas.openxmlformats.org/officeDocument/2006/relationships/image" Target="../media/image111.png"/><Relationship Id="rId61" Type="http://schemas.openxmlformats.org/officeDocument/2006/relationships/image" Target="../media/image85.png"/><Relationship Id="rId82" Type="http://schemas.openxmlformats.org/officeDocument/2006/relationships/image" Target="../media/image106.svg"/><Relationship Id="rId19" Type="http://schemas.openxmlformats.org/officeDocument/2006/relationships/image" Target="../media/image43.png"/><Relationship Id="rId14" Type="http://schemas.openxmlformats.org/officeDocument/2006/relationships/image" Target="../media/image38.svg"/><Relationship Id="rId30" Type="http://schemas.openxmlformats.org/officeDocument/2006/relationships/image" Target="../media/image54.svg"/><Relationship Id="rId35" Type="http://schemas.openxmlformats.org/officeDocument/2006/relationships/image" Target="../media/image59.png"/><Relationship Id="rId56" Type="http://schemas.openxmlformats.org/officeDocument/2006/relationships/image" Target="../media/image80.svg"/><Relationship Id="rId77" Type="http://schemas.openxmlformats.org/officeDocument/2006/relationships/image" Target="../media/image101.png"/><Relationship Id="rId100" Type="http://schemas.openxmlformats.org/officeDocument/2006/relationships/image" Target="../media/image124.svg"/><Relationship Id="rId8" Type="http://schemas.openxmlformats.org/officeDocument/2006/relationships/image" Target="../media/image32.svg"/><Relationship Id="rId51" Type="http://schemas.openxmlformats.org/officeDocument/2006/relationships/image" Target="../media/image75.png"/><Relationship Id="rId72" Type="http://schemas.openxmlformats.org/officeDocument/2006/relationships/image" Target="../media/image96.svg"/><Relationship Id="rId93" Type="http://schemas.openxmlformats.org/officeDocument/2006/relationships/image" Target="../media/image117.png"/><Relationship Id="rId98" Type="http://schemas.openxmlformats.org/officeDocument/2006/relationships/image" Target="../media/image122.svg"/><Relationship Id="rId3" Type="http://schemas.openxmlformats.org/officeDocument/2006/relationships/image" Target="../media/image27.png"/></Relationships>
</file>

<file path=ppt/slides/_rels/slide5.xml.rels><?xml version="1.0" encoding="UTF-8" standalone="yes"?>
<Relationships xmlns="http://schemas.openxmlformats.org/package/2006/relationships"><Relationship Id="rId8" Type="http://schemas.openxmlformats.org/officeDocument/2006/relationships/image" Target="../media/image131.emf"/><Relationship Id="rId3" Type="http://schemas.openxmlformats.org/officeDocument/2006/relationships/hyperlink" Target="https://www.acr.org/Clinical-Resources/Reporting-and-Data-Systems/Bi-Rads" TargetMode="External"/><Relationship Id="rId7" Type="http://schemas.openxmlformats.org/officeDocument/2006/relationships/image" Target="../media/image130.e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9.jpeg"/><Relationship Id="rId5" Type="http://schemas.openxmlformats.org/officeDocument/2006/relationships/hyperlink" Target="https://www.nejm.org/doi/full/10.1056/NEJMoa1903986" TargetMode="External"/><Relationship Id="rId4" Type="http://schemas.openxmlformats.org/officeDocument/2006/relationships/hyperlink" Target="https://www.cancer.gov/types/breast/breast-changes/dense-breasts" TargetMode="External"/><Relationship Id="rId9" Type="http://schemas.openxmlformats.org/officeDocument/2006/relationships/image" Target="../media/image132.emf"/></Relationships>
</file>

<file path=ppt/slides/_rels/slide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34.png"/></Relationships>
</file>

<file path=ppt/slides/_rels/slide7.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8.png"/><Relationship Id="rId5" Type="http://schemas.openxmlformats.org/officeDocument/2006/relationships/image" Target="../media/image137.png"/><Relationship Id="rId10" Type="http://schemas.openxmlformats.org/officeDocument/2006/relationships/image" Target="../media/image142.png"/><Relationship Id="rId4" Type="http://schemas.openxmlformats.org/officeDocument/2006/relationships/image" Target="../media/image136.png"/><Relationship Id="rId9" Type="http://schemas.openxmlformats.org/officeDocument/2006/relationships/image" Target="../media/image14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44.png"/><Relationship Id="rId7" Type="http://schemas.openxmlformats.org/officeDocument/2006/relationships/image" Target="../media/image148.png"/><Relationship Id="rId2" Type="http://schemas.openxmlformats.org/officeDocument/2006/relationships/image" Target="../media/image143.png"/><Relationship Id="rId1" Type="http://schemas.openxmlformats.org/officeDocument/2006/relationships/slideLayout" Target="../slideLayouts/slideLayout13.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590BAEF-B26B-E949-BCFC-8624B58E0859}"/>
              </a:ext>
            </a:extLst>
          </p:cNvPr>
          <p:cNvSpPr>
            <a:spLocks noGrp="1"/>
          </p:cNvSpPr>
          <p:nvPr>
            <p:ph type="ctrTitle"/>
          </p:nvPr>
        </p:nvSpPr>
        <p:spPr/>
        <p:txBody>
          <a:bodyPr/>
          <a:lstStyle/>
          <a:p>
            <a:r>
              <a:rPr lang="en-US"/>
              <a:t>Personalizing Breast Health</a:t>
            </a:r>
          </a:p>
        </p:txBody>
      </p:sp>
      <p:sp>
        <p:nvSpPr>
          <p:cNvPr id="7" name="Subtitle 6">
            <a:extLst>
              <a:ext uri="{FF2B5EF4-FFF2-40B4-BE49-F238E27FC236}">
                <a16:creationId xmlns:a16="http://schemas.microsoft.com/office/drawing/2014/main" id="{F0946910-347F-8E4A-9637-361A5F71EC4B}"/>
              </a:ext>
            </a:extLst>
          </p:cNvPr>
          <p:cNvSpPr>
            <a:spLocks noGrp="1"/>
          </p:cNvSpPr>
          <p:nvPr>
            <p:ph type="subTitle" idx="1"/>
          </p:nvPr>
        </p:nvSpPr>
        <p:spPr/>
        <p:txBody>
          <a:bodyPr/>
          <a:lstStyle/>
          <a:p>
            <a:r>
              <a:rPr lang="en-US" dirty="0">
                <a:latin typeface="Avenir Next LT Pro" panose="020B0504020202020204" pitchFamily="34" charset="77"/>
              </a:rPr>
              <a:t>Dense Breast Screening Program</a:t>
            </a:r>
            <a:endParaRPr lang="en-US" sz="1600" baseline="65000" dirty="0">
              <a:latin typeface="Avenir Next LT Pro" panose="020B0504020202020204" pitchFamily="34" charset="77"/>
            </a:endParaRPr>
          </a:p>
        </p:txBody>
      </p:sp>
      <p:sp>
        <p:nvSpPr>
          <p:cNvPr id="3" name="TextBox 2">
            <a:extLst>
              <a:ext uri="{FF2B5EF4-FFF2-40B4-BE49-F238E27FC236}">
                <a16:creationId xmlns:a16="http://schemas.microsoft.com/office/drawing/2014/main" id="{6BA01B82-F8B4-B984-16B4-D8CB37670E84}"/>
              </a:ext>
            </a:extLst>
          </p:cNvPr>
          <p:cNvSpPr txBox="1"/>
          <p:nvPr/>
        </p:nvSpPr>
        <p:spPr>
          <a:xfrm>
            <a:off x="75591" y="6596390"/>
            <a:ext cx="762609" cy="215444"/>
          </a:xfrm>
          <a:prstGeom prst="rect">
            <a:avLst/>
          </a:prstGeom>
          <a:noFill/>
        </p:spPr>
        <p:txBody>
          <a:bodyPr wrap="square">
            <a:spAutoFit/>
          </a:bodyPr>
          <a:lstStyle/>
          <a:p>
            <a:r>
              <a:rPr lang="en-US" sz="800" dirty="0">
                <a:solidFill>
                  <a:schemeClr val="bg1">
                    <a:lumMod val="65000"/>
                  </a:schemeClr>
                </a:solidFill>
                <a:effectLst/>
                <a:latin typeface="Calibri" panose="020F0502020204030204" pitchFamily="34" charset="0"/>
                <a:ea typeface="Calibri" panose="020F0502020204030204" pitchFamily="34" charset="0"/>
              </a:rPr>
              <a:t>mtk7508</a:t>
            </a:r>
            <a:endParaRPr lang="en-US" sz="800" dirty="0">
              <a:solidFill>
                <a:schemeClr val="bg1">
                  <a:lumMod val="65000"/>
                </a:schemeClr>
              </a:solidFill>
            </a:endParaRPr>
          </a:p>
        </p:txBody>
      </p:sp>
    </p:spTree>
    <p:extLst>
      <p:ext uri="{BB962C8B-B14F-4D97-AF65-F5344CB8AC3E}">
        <p14:creationId xmlns:p14="http://schemas.microsoft.com/office/powerpoint/2010/main" val="3521677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23138E-3F6D-3E15-29B5-A2181145EB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34733" y="2756391"/>
            <a:ext cx="1242680" cy="953300"/>
          </a:xfrm>
          <a:prstGeom prst="rect">
            <a:avLst/>
          </a:prstGeom>
          <a:ln w="9525">
            <a:solidFill>
              <a:schemeClr val="bg2"/>
            </a:solidFill>
          </a:ln>
        </p:spPr>
      </p:pic>
      <p:pic>
        <p:nvPicPr>
          <p:cNvPr id="6" name="Picture 5">
            <a:extLst>
              <a:ext uri="{FF2B5EF4-FFF2-40B4-BE49-F238E27FC236}">
                <a16:creationId xmlns:a16="http://schemas.microsoft.com/office/drawing/2014/main" id="{78AAAA3C-DEE9-86CA-1572-AB367AD9C5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68996" y="2044542"/>
            <a:ext cx="1242680" cy="962557"/>
          </a:xfrm>
          <a:prstGeom prst="rect">
            <a:avLst/>
          </a:prstGeom>
          <a:ln w="9525">
            <a:solidFill>
              <a:schemeClr val="bg2"/>
            </a:solidFill>
          </a:ln>
        </p:spPr>
      </p:pic>
      <p:sp>
        <p:nvSpPr>
          <p:cNvPr id="2" name="TextBox 1">
            <a:extLst>
              <a:ext uri="{FF2B5EF4-FFF2-40B4-BE49-F238E27FC236}">
                <a16:creationId xmlns:a16="http://schemas.microsoft.com/office/drawing/2014/main" id="{49B3F62C-470A-F6C1-60BE-AD77CC466999}"/>
              </a:ext>
            </a:extLst>
          </p:cNvPr>
          <p:cNvSpPr txBox="1"/>
          <p:nvPr/>
        </p:nvSpPr>
        <p:spPr>
          <a:xfrm>
            <a:off x="7002237" y="1654920"/>
            <a:ext cx="2521239" cy="338554"/>
          </a:xfrm>
          <a:prstGeom prst="rect">
            <a:avLst/>
          </a:prstGeom>
          <a:noFill/>
        </p:spPr>
        <p:txBody>
          <a:bodyPr wrap="square" rtlCol="0">
            <a:spAutoFit/>
          </a:bodyPr>
          <a:lstStyle/>
          <a:p>
            <a:pPr algn="ctr"/>
            <a:r>
              <a:rPr lang="en-US" sz="1600">
                <a:latin typeface="Avenir Next LT Pro" panose="020B0504020202020204" pitchFamily="34" charset="0"/>
              </a:rPr>
              <a:t>Tri-fold brochure</a:t>
            </a:r>
          </a:p>
        </p:txBody>
      </p:sp>
      <p:sp>
        <p:nvSpPr>
          <p:cNvPr id="9" name="TextBox 8">
            <a:extLst>
              <a:ext uri="{FF2B5EF4-FFF2-40B4-BE49-F238E27FC236}">
                <a16:creationId xmlns:a16="http://schemas.microsoft.com/office/drawing/2014/main" id="{7084735C-2C73-E01C-F547-DA8B2A85B3DD}"/>
              </a:ext>
            </a:extLst>
          </p:cNvPr>
          <p:cNvSpPr txBox="1"/>
          <p:nvPr/>
        </p:nvSpPr>
        <p:spPr>
          <a:xfrm>
            <a:off x="7460302" y="3842634"/>
            <a:ext cx="1568408" cy="338554"/>
          </a:xfrm>
          <a:prstGeom prst="rect">
            <a:avLst/>
          </a:prstGeom>
          <a:noFill/>
        </p:spPr>
        <p:txBody>
          <a:bodyPr wrap="square" rtlCol="0">
            <a:spAutoFit/>
          </a:bodyPr>
          <a:lstStyle/>
          <a:p>
            <a:pPr algn="ctr"/>
            <a:r>
              <a:rPr lang="en-US" sz="1600">
                <a:latin typeface="Avenir Next LT Pro" panose="020B0504020202020204" pitchFamily="34" charset="0"/>
              </a:rPr>
              <a:t>Poster</a:t>
            </a:r>
          </a:p>
        </p:txBody>
      </p:sp>
      <p:pic>
        <p:nvPicPr>
          <p:cNvPr id="10" name="Picture 9">
            <a:extLst>
              <a:ext uri="{FF2B5EF4-FFF2-40B4-BE49-F238E27FC236}">
                <a16:creationId xmlns:a16="http://schemas.microsoft.com/office/drawing/2014/main" id="{33274993-ABC1-5FB7-9ECB-604E3E78AFA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60304" y="4211966"/>
            <a:ext cx="1568408" cy="2051868"/>
          </a:xfrm>
          <a:prstGeom prst="rect">
            <a:avLst/>
          </a:prstGeom>
          <a:ln w="9525">
            <a:solidFill>
              <a:schemeClr val="bg2"/>
            </a:solidFill>
          </a:ln>
        </p:spPr>
      </p:pic>
      <p:sp>
        <p:nvSpPr>
          <p:cNvPr id="16" name="TextBox 15">
            <a:extLst>
              <a:ext uri="{FF2B5EF4-FFF2-40B4-BE49-F238E27FC236}">
                <a16:creationId xmlns:a16="http://schemas.microsoft.com/office/drawing/2014/main" id="{65722762-4255-68B3-9AF2-89F3BAF859EB}"/>
              </a:ext>
            </a:extLst>
          </p:cNvPr>
          <p:cNvSpPr txBox="1"/>
          <p:nvPr/>
        </p:nvSpPr>
        <p:spPr>
          <a:xfrm>
            <a:off x="10355689" y="1654920"/>
            <a:ext cx="949875" cy="338554"/>
          </a:xfrm>
          <a:prstGeom prst="rect">
            <a:avLst/>
          </a:prstGeom>
          <a:noFill/>
        </p:spPr>
        <p:txBody>
          <a:bodyPr wrap="none" rtlCol="0">
            <a:spAutoFit/>
          </a:bodyPr>
          <a:lstStyle/>
          <a:p>
            <a:r>
              <a:rPr lang="en-US" sz="1600">
                <a:latin typeface="Avenir Next LT Pro" panose="020B0504020202020204" pitchFamily="34" charset="0"/>
              </a:rPr>
              <a:t>Website</a:t>
            </a:r>
          </a:p>
        </p:txBody>
      </p:sp>
      <p:pic>
        <p:nvPicPr>
          <p:cNvPr id="18" name="Picture 17">
            <a:extLst>
              <a:ext uri="{FF2B5EF4-FFF2-40B4-BE49-F238E27FC236}">
                <a16:creationId xmlns:a16="http://schemas.microsoft.com/office/drawing/2014/main" id="{B7D5B033-777A-FBD4-3216-CDFFE9B252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45799" y="1993474"/>
            <a:ext cx="1189345" cy="1618366"/>
          </a:xfrm>
          <a:prstGeom prst="rect">
            <a:avLst/>
          </a:prstGeom>
        </p:spPr>
      </p:pic>
      <p:pic>
        <p:nvPicPr>
          <p:cNvPr id="20" name="Picture 19">
            <a:extLst>
              <a:ext uri="{FF2B5EF4-FFF2-40B4-BE49-F238E27FC236}">
                <a16:creationId xmlns:a16="http://schemas.microsoft.com/office/drawing/2014/main" id="{6977A5E0-84BA-A27A-D62E-0BBFA6FBD1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245799" y="3611840"/>
            <a:ext cx="1189345" cy="1613270"/>
          </a:xfrm>
          <a:prstGeom prst="rect">
            <a:avLst/>
          </a:prstGeom>
        </p:spPr>
      </p:pic>
      <p:sp>
        <p:nvSpPr>
          <p:cNvPr id="15" name="TextBox 14">
            <a:extLst>
              <a:ext uri="{FF2B5EF4-FFF2-40B4-BE49-F238E27FC236}">
                <a16:creationId xmlns:a16="http://schemas.microsoft.com/office/drawing/2014/main" id="{B5B69EBD-6CA5-7264-16AE-B4D0DBA18A03}"/>
              </a:ext>
            </a:extLst>
          </p:cNvPr>
          <p:cNvSpPr txBox="1"/>
          <p:nvPr/>
        </p:nvSpPr>
        <p:spPr>
          <a:xfrm>
            <a:off x="583160" y="1180990"/>
            <a:ext cx="1998898" cy="584775"/>
          </a:xfrm>
          <a:prstGeom prst="rect">
            <a:avLst/>
          </a:prstGeom>
          <a:noFill/>
        </p:spPr>
        <p:txBody>
          <a:bodyPr wrap="square" rtlCol="0">
            <a:spAutoFit/>
          </a:bodyPr>
          <a:lstStyle/>
          <a:p>
            <a:pPr algn="ctr"/>
            <a:r>
              <a:rPr lang="en-US" sz="1600" dirty="0">
                <a:latin typeface="Avenir Next LT Pro" panose="020B0504020202020204" pitchFamily="34" charset="0"/>
              </a:rPr>
              <a:t>Referring </a:t>
            </a:r>
            <a:br>
              <a:rPr lang="en-US" sz="1600" dirty="0">
                <a:latin typeface="Avenir Next LT Pro" panose="020B0504020202020204" pitchFamily="34" charset="0"/>
              </a:rPr>
            </a:br>
            <a:r>
              <a:rPr lang="en-US" sz="1600" dirty="0">
                <a:latin typeface="Avenir Next LT Pro" panose="020B0504020202020204" pitchFamily="34" charset="0"/>
              </a:rPr>
              <a:t>physician letter</a:t>
            </a:r>
          </a:p>
        </p:txBody>
      </p:sp>
      <p:sp>
        <p:nvSpPr>
          <p:cNvPr id="7" name="TextBox 6">
            <a:extLst>
              <a:ext uri="{FF2B5EF4-FFF2-40B4-BE49-F238E27FC236}">
                <a16:creationId xmlns:a16="http://schemas.microsoft.com/office/drawing/2014/main" id="{63FFD2AA-1EE3-6593-D3B7-261218259E55}"/>
              </a:ext>
            </a:extLst>
          </p:cNvPr>
          <p:cNvSpPr txBox="1"/>
          <p:nvPr/>
        </p:nvSpPr>
        <p:spPr>
          <a:xfrm>
            <a:off x="7094677" y="1332062"/>
            <a:ext cx="4340463" cy="338554"/>
          </a:xfrm>
          <a:prstGeom prst="rect">
            <a:avLst/>
          </a:prstGeom>
          <a:noFill/>
        </p:spPr>
        <p:txBody>
          <a:bodyPr wrap="square" rtlCol="0">
            <a:spAutoFit/>
          </a:bodyPr>
          <a:lstStyle/>
          <a:p>
            <a:pPr algn="ctr"/>
            <a:r>
              <a:rPr lang="en-US" sz="1600" b="1">
                <a:latin typeface="Avenir Next LT Pro Demi" panose="020B0504020202020204" pitchFamily="34" charset="77"/>
              </a:rPr>
              <a:t>Breast density education tools</a:t>
            </a:r>
          </a:p>
        </p:txBody>
      </p:sp>
      <p:sp>
        <p:nvSpPr>
          <p:cNvPr id="22" name="TextBox 21">
            <a:extLst>
              <a:ext uri="{FF2B5EF4-FFF2-40B4-BE49-F238E27FC236}">
                <a16:creationId xmlns:a16="http://schemas.microsoft.com/office/drawing/2014/main" id="{CBF31C82-7BEA-6AD2-869F-01C36AADAF30}"/>
              </a:ext>
            </a:extLst>
          </p:cNvPr>
          <p:cNvSpPr txBox="1"/>
          <p:nvPr/>
        </p:nvSpPr>
        <p:spPr>
          <a:xfrm>
            <a:off x="1326374" y="4501448"/>
            <a:ext cx="3319007" cy="584775"/>
          </a:xfrm>
          <a:prstGeom prst="rect">
            <a:avLst/>
          </a:prstGeom>
          <a:noFill/>
        </p:spPr>
        <p:txBody>
          <a:bodyPr wrap="square" rtlCol="0">
            <a:spAutoFit/>
          </a:bodyPr>
          <a:lstStyle/>
          <a:p>
            <a:pPr algn="ctr"/>
            <a:r>
              <a:rPr lang="en-US" sz="1600" dirty="0">
                <a:latin typeface="Avenir Next LT Pro" panose="020B0504020202020204" pitchFamily="34" charset="0"/>
              </a:rPr>
              <a:t>Referring physician pocket card and presentation</a:t>
            </a:r>
          </a:p>
        </p:txBody>
      </p:sp>
      <p:sp>
        <p:nvSpPr>
          <p:cNvPr id="3" name="Title 2">
            <a:extLst>
              <a:ext uri="{FF2B5EF4-FFF2-40B4-BE49-F238E27FC236}">
                <a16:creationId xmlns:a16="http://schemas.microsoft.com/office/drawing/2014/main" id="{C0C540F1-3507-E14D-B84A-47E47C476969}"/>
              </a:ext>
            </a:extLst>
          </p:cNvPr>
          <p:cNvSpPr>
            <a:spLocks noGrp="1"/>
          </p:cNvSpPr>
          <p:nvPr>
            <p:ph type="title"/>
          </p:nvPr>
        </p:nvSpPr>
        <p:spPr/>
        <p:txBody>
          <a:bodyPr/>
          <a:lstStyle/>
          <a:p>
            <a:r>
              <a:rPr lang="en-US" dirty="0"/>
              <a:t>Volpara Scorecard ref physician / community tools</a:t>
            </a:r>
          </a:p>
        </p:txBody>
      </p:sp>
      <p:sp>
        <p:nvSpPr>
          <p:cNvPr id="26" name="TextBox 25">
            <a:extLst>
              <a:ext uri="{FF2B5EF4-FFF2-40B4-BE49-F238E27FC236}">
                <a16:creationId xmlns:a16="http://schemas.microsoft.com/office/drawing/2014/main" id="{9DBB6FC3-83D1-F642-A8A0-60834272B411}"/>
              </a:ext>
            </a:extLst>
          </p:cNvPr>
          <p:cNvSpPr txBox="1"/>
          <p:nvPr/>
        </p:nvSpPr>
        <p:spPr>
          <a:xfrm>
            <a:off x="9916114" y="5250631"/>
            <a:ext cx="1848713"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1" strike="noStrike" kern="1200" cap="none" spc="0" normalizeH="0" baseline="0" noProof="0">
                <a:ln>
                  <a:noFill/>
                </a:ln>
                <a:solidFill>
                  <a:schemeClr val="accent1"/>
                </a:solidFill>
                <a:effectLst/>
                <a:uLnTx/>
                <a:uFillTx/>
                <a:latin typeface="Avenir Next LT Pro" panose="020B0504020202020204" pitchFamily="34" charset="0"/>
                <a:ea typeface="Calibri" panose="020F0502020204030204" pitchFamily="34" charset="0"/>
              </a:rPr>
              <a:t>Volparadensity.com</a:t>
            </a:r>
          </a:p>
        </p:txBody>
      </p:sp>
      <p:sp>
        <p:nvSpPr>
          <p:cNvPr id="32" name="Rectangle 31">
            <a:extLst>
              <a:ext uri="{FF2B5EF4-FFF2-40B4-BE49-F238E27FC236}">
                <a16:creationId xmlns:a16="http://schemas.microsoft.com/office/drawing/2014/main" id="{BBD26D41-1E20-AD42-AAD6-E36154342206}"/>
              </a:ext>
            </a:extLst>
          </p:cNvPr>
          <p:cNvSpPr/>
          <p:nvPr/>
        </p:nvSpPr>
        <p:spPr>
          <a:xfrm>
            <a:off x="10245800" y="1993474"/>
            <a:ext cx="1189340" cy="3231636"/>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lide Number Placeholder 3">
            <a:extLst>
              <a:ext uri="{FF2B5EF4-FFF2-40B4-BE49-F238E27FC236}">
                <a16:creationId xmlns:a16="http://schemas.microsoft.com/office/drawing/2014/main" id="{E8F2AA72-873F-D440-AA51-2C93BB47BEEA}"/>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10</a:t>
            </a:fld>
            <a:endParaRPr lang="en-US"/>
          </a:p>
        </p:txBody>
      </p:sp>
      <p:sp>
        <p:nvSpPr>
          <p:cNvPr id="35" name="TextBox 34">
            <a:extLst>
              <a:ext uri="{FF2B5EF4-FFF2-40B4-BE49-F238E27FC236}">
                <a16:creationId xmlns:a16="http://schemas.microsoft.com/office/drawing/2014/main" id="{1D23A47D-920C-D1E3-6E7F-EA04D411EA3D}"/>
              </a:ext>
            </a:extLst>
          </p:cNvPr>
          <p:cNvSpPr txBox="1"/>
          <p:nvPr/>
        </p:nvSpPr>
        <p:spPr>
          <a:xfrm>
            <a:off x="10264498" y="5660081"/>
            <a:ext cx="2036550" cy="523220"/>
          </a:xfrm>
          <a:prstGeom prst="rect">
            <a:avLst/>
          </a:prstGeom>
          <a:noFill/>
        </p:spPr>
        <p:txBody>
          <a:bodyPr wrap="square" rtlCol="0">
            <a:spAutoFit/>
          </a:bodyPr>
          <a:lstStyle/>
          <a:p>
            <a:r>
              <a:rPr lang="en-US" sz="1400" dirty="0">
                <a:latin typeface="Avenir Next LT Pro" panose="020B0504020202020204" pitchFamily="34" charset="77"/>
              </a:rPr>
              <a:t>Reception desk/</a:t>
            </a:r>
          </a:p>
          <a:p>
            <a:r>
              <a:rPr lang="en-US" sz="1400" dirty="0">
                <a:latin typeface="Avenir Next LT Pro" panose="020B0504020202020204" pitchFamily="34" charset="77"/>
              </a:rPr>
              <a:t>technologist script</a:t>
            </a:r>
          </a:p>
        </p:txBody>
      </p:sp>
      <p:pic>
        <p:nvPicPr>
          <p:cNvPr id="36" name="Picture 35">
            <a:extLst>
              <a:ext uri="{FF2B5EF4-FFF2-40B4-BE49-F238E27FC236}">
                <a16:creationId xmlns:a16="http://schemas.microsoft.com/office/drawing/2014/main" id="{F459C0CE-47BB-06E6-77AA-3886B27618B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523476" y="5598833"/>
            <a:ext cx="741022" cy="655927"/>
          </a:xfrm>
          <a:prstGeom prst="rect">
            <a:avLst/>
          </a:prstGeom>
        </p:spPr>
      </p:pic>
      <p:pic>
        <p:nvPicPr>
          <p:cNvPr id="37" name="Picture 36">
            <a:extLst>
              <a:ext uri="{FF2B5EF4-FFF2-40B4-BE49-F238E27FC236}">
                <a16:creationId xmlns:a16="http://schemas.microsoft.com/office/drawing/2014/main" id="{4CC4E728-264F-9B46-9B04-97211C82BAB3}"/>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157753" y="5326530"/>
            <a:ext cx="2487628" cy="932861"/>
          </a:xfrm>
          <a:prstGeom prst="rect">
            <a:avLst/>
          </a:prstGeom>
          <a:ln w="9525">
            <a:solidFill>
              <a:schemeClr val="bg2"/>
            </a:solidFill>
          </a:ln>
        </p:spPr>
      </p:pic>
      <p:pic>
        <p:nvPicPr>
          <p:cNvPr id="31" name="Picture 30">
            <a:extLst>
              <a:ext uri="{FF2B5EF4-FFF2-40B4-BE49-F238E27FC236}">
                <a16:creationId xmlns:a16="http://schemas.microsoft.com/office/drawing/2014/main" id="{46A75D26-EFF8-7143-AF4B-D64C990D83F7}"/>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882596" y="5331272"/>
            <a:ext cx="1260876" cy="945657"/>
          </a:xfrm>
          <a:prstGeom prst="rect">
            <a:avLst/>
          </a:prstGeom>
          <a:ln w="9525">
            <a:solidFill>
              <a:schemeClr val="bg2"/>
            </a:solidFill>
          </a:ln>
        </p:spPr>
      </p:pic>
      <p:sp>
        <p:nvSpPr>
          <p:cNvPr id="30" name="TextBox 29">
            <a:extLst>
              <a:ext uri="{FF2B5EF4-FFF2-40B4-BE49-F238E27FC236}">
                <a16:creationId xmlns:a16="http://schemas.microsoft.com/office/drawing/2014/main" id="{BC87BFC0-F65B-A8D2-E4C4-E9E5F74FBDFC}"/>
              </a:ext>
            </a:extLst>
          </p:cNvPr>
          <p:cNvSpPr txBox="1"/>
          <p:nvPr/>
        </p:nvSpPr>
        <p:spPr>
          <a:xfrm>
            <a:off x="3713729" y="1180990"/>
            <a:ext cx="2271393" cy="584775"/>
          </a:xfrm>
          <a:prstGeom prst="rect">
            <a:avLst/>
          </a:prstGeom>
          <a:noFill/>
        </p:spPr>
        <p:txBody>
          <a:bodyPr wrap="square" rtlCol="0">
            <a:spAutoFit/>
          </a:bodyPr>
          <a:lstStyle/>
          <a:p>
            <a:pPr algn="ctr"/>
            <a:r>
              <a:rPr lang="en-US" sz="1600" dirty="0">
                <a:latin typeface="Avenir Next LT Pro" panose="020B0504020202020204" pitchFamily="34" charset="0"/>
              </a:rPr>
              <a:t>Press &amp; social media tools &amp; photos</a:t>
            </a:r>
          </a:p>
        </p:txBody>
      </p:sp>
      <p:pic>
        <p:nvPicPr>
          <p:cNvPr id="14" name="Picture 13">
            <a:extLst>
              <a:ext uri="{FF2B5EF4-FFF2-40B4-BE49-F238E27FC236}">
                <a16:creationId xmlns:a16="http://schemas.microsoft.com/office/drawing/2014/main" id="{57CDB0C2-BB0A-4677-12BC-D38FA6DEC1D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345681" y="1913562"/>
            <a:ext cx="1717538" cy="2259270"/>
          </a:xfrm>
          <a:prstGeom prst="rect">
            <a:avLst/>
          </a:prstGeom>
          <a:ln>
            <a:solidFill>
              <a:schemeClr val="bg1">
                <a:lumMod val="75000"/>
              </a:schemeClr>
            </a:solidFill>
          </a:ln>
        </p:spPr>
      </p:pic>
      <p:pic>
        <p:nvPicPr>
          <p:cNvPr id="12" name="Picture 11">
            <a:extLst>
              <a:ext uri="{FF2B5EF4-FFF2-40B4-BE49-F238E27FC236}">
                <a16:creationId xmlns:a16="http://schemas.microsoft.com/office/drawing/2014/main" id="{B2EA7CDD-00B5-EA33-0469-145132359F8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364005" y="3556887"/>
            <a:ext cx="820982" cy="467554"/>
          </a:xfrm>
          <a:prstGeom prst="rect">
            <a:avLst/>
          </a:prstGeom>
        </p:spPr>
      </p:pic>
      <p:pic>
        <p:nvPicPr>
          <p:cNvPr id="21" name="Picture 20">
            <a:extLst>
              <a:ext uri="{FF2B5EF4-FFF2-40B4-BE49-F238E27FC236}">
                <a16:creationId xmlns:a16="http://schemas.microsoft.com/office/drawing/2014/main" id="{6F734CC0-C8DF-D670-87EF-413907905A5E}"/>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362937" y="2035439"/>
            <a:ext cx="820984" cy="459274"/>
          </a:xfrm>
          <a:prstGeom prst="rect">
            <a:avLst/>
          </a:prstGeom>
          <a:ln>
            <a:solidFill>
              <a:schemeClr val="bg1">
                <a:lumMod val="75000"/>
              </a:schemeClr>
            </a:solidFill>
          </a:ln>
        </p:spPr>
      </p:pic>
      <p:pic>
        <p:nvPicPr>
          <p:cNvPr id="25" name="Picture 24">
            <a:extLst>
              <a:ext uri="{FF2B5EF4-FFF2-40B4-BE49-F238E27FC236}">
                <a16:creationId xmlns:a16="http://schemas.microsoft.com/office/drawing/2014/main" id="{A8C71384-7E2B-7EB9-C6A8-6F5F6E653F9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369179" y="2802657"/>
            <a:ext cx="808500" cy="538039"/>
          </a:xfrm>
          <a:prstGeom prst="rect">
            <a:avLst/>
          </a:prstGeom>
        </p:spPr>
      </p:pic>
      <p:pic>
        <p:nvPicPr>
          <p:cNvPr id="13" name="Picture 12">
            <a:extLst>
              <a:ext uri="{FF2B5EF4-FFF2-40B4-BE49-F238E27FC236}">
                <a16:creationId xmlns:a16="http://schemas.microsoft.com/office/drawing/2014/main" id="{766A17FF-7DEC-A41F-0A3D-5C6BAB498449}"/>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86835" y="1921918"/>
            <a:ext cx="1736943" cy="2259270"/>
          </a:xfrm>
          <a:prstGeom prst="rect">
            <a:avLst/>
          </a:prstGeom>
          <a:ln>
            <a:solidFill>
              <a:schemeClr val="bg1">
                <a:lumMod val="75000"/>
              </a:schemeClr>
            </a:solidFill>
          </a:ln>
        </p:spPr>
      </p:pic>
      <p:pic>
        <p:nvPicPr>
          <p:cNvPr id="17" name="Picture 16">
            <a:extLst>
              <a:ext uri="{FF2B5EF4-FFF2-40B4-BE49-F238E27FC236}">
                <a16:creationId xmlns:a16="http://schemas.microsoft.com/office/drawing/2014/main" id="{68442AAF-68F4-3523-C9C2-947FCF5653E4}"/>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3518555" y="5181707"/>
            <a:ext cx="2355476" cy="1311168"/>
          </a:xfrm>
          <a:prstGeom prst="rect">
            <a:avLst/>
          </a:prstGeom>
          <a:ln>
            <a:solidFill>
              <a:schemeClr val="bg2"/>
            </a:solidFill>
          </a:ln>
        </p:spPr>
      </p:pic>
      <p:sp>
        <p:nvSpPr>
          <p:cNvPr id="19" name="Rectangle 18">
            <a:extLst>
              <a:ext uri="{FF2B5EF4-FFF2-40B4-BE49-F238E27FC236}">
                <a16:creationId xmlns:a16="http://schemas.microsoft.com/office/drawing/2014/main" id="{B5B4AD95-F9F4-0FFE-AD41-D85D8B35E1FB}"/>
              </a:ext>
            </a:extLst>
          </p:cNvPr>
          <p:cNvSpPr/>
          <p:nvPr/>
        </p:nvSpPr>
        <p:spPr>
          <a:xfrm>
            <a:off x="3345681" y="5326529"/>
            <a:ext cx="152894" cy="9282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5354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3772E5D-3495-7754-4241-A32EF7731CA3}"/>
              </a:ext>
            </a:extLst>
          </p:cNvPr>
          <p:cNvSpPr txBox="1"/>
          <p:nvPr/>
        </p:nvSpPr>
        <p:spPr>
          <a:xfrm>
            <a:off x="7322674" y="1317182"/>
            <a:ext cx="1402948" cy="369332"/>
          </a:xfrm>
          <a:prstGeom prst="rect">
            <a:avLst/>
          </a:prstGeom>
          <a:noFill/>
        </p:spPr>
        <p:txBody>
          <a:bodyPr wrap="none" rtlCol="0">
            <a:spAutoFit/>
          </a:bodyPr>
          <a:lstStyle/>
          <a:p>
            <a:pPr algn="ctr"/>
            <a:r>
              <a:rPr lang="en-US" b="1">
                <a:latin typeface="Avenir Next LT Pro Demi" panose="020B0504020202020204" pitchFamily="34" charset="77"/>
              </a:rPr>
              <a:t>Pocket card</a:t>
            </a:r>
          </a:p>
        </p:txBody>
      </p:sp>
      <p:sp>
        <p:nvSpPr>
          <p:cNvPr id="12" name="TextBox 11">
            <a:extLst>
              <a:ext uri="{FF2B5EF4-FFF2-40B4-BE49-F238E27FC236}">
                <a16:creationId xmlns:a16="http://schemas.microsoft.com/office/drawing/2014/main" id="{8EFA251C-130F-5039-BC21-9927F24E5141}"/>
              </a:ext>
            </a:extLst>
          </p:cNvPr>
          <p:cNvSpPr txBox="1"/>
          <p:nvPr/>
        </p:nvSpPr>
        <p:spPr>
          <a:xfrm>
            <a:off x="1321802" y="1812586"/>
            <a:ext cx="3410782" cy="1323439"/>
          </a:xfrm>
          <a:prstGeom prst="rect">
            <a:avLst/>
          </a:prstGeom>
          <a:noFill/>
        </p:spPr>
        <p:txBody>
          <a:bodyPr wrap="square" rtlCol="0">
            <a:spAutoFit/>
          </a:bodyPr>
          <a:lstStyle/>
          <a:p>
            <a:r>
              <a:rPr lang="en-US" sz="1600" dirty="0">
                <a:latin typeface="Avenir Next LT Pro" panose="020B0504020202020204" pitchFamily="34" charset="0"/>
              </a:rPr>
              <a:t>Four breast density categories </a:t>
            </a:r>
          </a:p>
          <a:p>
            <a:endParaRPr lang="en-US" sz="1600" dirty="0">
              <a:latin typeface="Avenir Next LT Pro" panose="020B0504020202020204" pitchFamily="34" charset="0"/>
            </a:endParaRPr>
          </a:p>
          <a:p>
            <a:r>
              <a:rPr lang="en-US" sz="1600" dirty="0">
                <a:latin typeface="Avenir Next LT Pro" panose="020B0504020202020204" pitchFamily="34" charset="0"/>
              </a:rPr>
              <a:t>Star graphic to demonstrate masking problem with dense tissue and breast cancer</a:t>
            </a:r>
          </a:p>
        </p:txBody>
      </p:sp>
      <p:cxnSp>
        <p:nvCxnSpPr>
          <p:cNvPr id="14" name="Straight Arrow Connector 13">
            <a:extLst>
              <a:ext uri="{FF2B5EF4-FFF2-40B4-BE49-F238E27FC236}">
                <a16:creationId xmlns:a16="http://schemas.microsoft.com/office/drawing/2014/main" id="{3893378C-48D3-8669-3A7A-B7C577193945}"/>
              </a:ext>
            </a:extLst>
          </p:cNvPr>
          <p:cNvCxnSpPr>
            <a:cxnSpLocks/>
          </p:cNvCxnSpPr>
          <p:nvPr/>
        </p:nvCxnSpPr>
        <p:spPr>
          <a:xfrm>
            <a:off x="4564990" y="2287671"/>
            <a:ext cx="192181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952FE1B-5F29-FAFE-80DC-D84E43CF26C7}"/>
              </a:ext>
            </a:extLst>
          </p:cNvPr>
          <p:cNvSpPr txBox="1"/>
          <p:nvPr/>
        </p:nvSpPr>
        <p:spPr>
          <a:xfrm>
            <a:off x="1321802" y="4288435"/>
            <a:ext cx="3791976" cy="1077218"/>
          </a:xfrm>
          <a:prstGeom prst="rect">
            <a:avLst/>
          </a:prstGeom>
          <a:noFill/>
        </p:spPr>
        <p:txBody>
          <a:bodyPr wrap="square" rtlCol="0">
            <a:spAutoFit/>
          </a:bodyPr>
          <a:lstStyle/>
          <a:p>
            <a:r>
              <a:rPr lang="en-US" sz="1600">
                <a:latin typeface="Avenir Next LT Pro" panose="020B0504020202020204" pitchFamily="34" charset="0"/>
              </a:rPr>
              <a:t>Breast density facts </a:t>
            </a:r>
          </a:p>
          <a:p>
            <a:endParaRPr lang="en-US" sz="1600">
              <a:latin typeface="Avenir Next LT Pro" panose="020B0504020202020204" pitchFamily="34" charset="0"/>
            </a:endParaRPr>
          </a:p>
          <a:p>
            <a:r>
              <a:rPr lang="en-US" sz="1600">
                <a:latin typeface="Avenir Next LT Pro" panose="020B0504020202020204" pitchFamily="34" charset="0"/>
              </a:rPr>
              <a:t>Description of Volpara Thumbnail information in the result letter</a:t>
            </a:r>
          </a:p>
        </p:txBody>
      </p:sp>
      <p:sp>
        <p:nvSpPr>
          <p:cNvPr id="3" name="Title 2">
            <a:extLst>
              <a:ext uri="{FF2B5EF4-FFF2-40B4-BE49-F238E27FC236}">
                <a16:creationId xmlns:a16="http://schemas.microsoft.com/office/drawing/2014/main" id="{9173A62D-0756-6643-9B65-6C95CD4DA433}"/>
              </a:ext>
            </a:extLst>
          </p:cNvPr>
          <p:cNvSpPr>
            <a:spLocks noGrp="1"/>
          </p:cNvSpPr>
          <p:nvPr>
            <p:ph type="title"/>
          </p:nvPr>
        </p:nvSpPr>
        <p:spPr/>
        <p:txBody>
          <a:bodyPr/>
          <a:lstStyle/>
          <a:p>
            <a:r>
              <a:rPr lang="en-US"/>
              <a:t>Pocket card – referring physician tool to use with patients</a:t>
            </a:r>
          </a:p>
        </p:txBody>
      </p:sp>
      <p:cxnSp>
        <p:nvCxnSpPr>
          <p:cNvPr id="13" name="Straight Arrow Connector 12">
            <a:extLst>
              <a:ext uri="{FF2B5EF4-FFF2-40B4-BE49-F238E27FC236}">
                <a16:creationId xmlns:a16="http://schemas.microsoft.com/office/drawing/2014/main" id="{7EE3D3FE-CBE6-F147-9242-DE4643479F4B}"/>
              </a:ext>
            </a:extLst>
          </p:cNvPr>
          <p:cNvCxnSpPr>
            <a:cxnSpLocks/>
          </p:cNvCxnSpPr>
          <p:nvPr/>
        </p:nvCxnSpPr>
        <p:spPr>
          <a:xfrm>
            <a:off x="4564990" y="4584557"/>
            <a:ext cx="192181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9D92575C-2C43-1343-A963-3111A91A2B7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676059" y="1763668"/>
            <a:ext cx="2694287" cy="2020715"/>
          </a:xfrm>
          <a:prstGeom prst="rect">
            <a:avLst/>
          </a:prstGeom>
          <a:ln w="9525">
            <a:solidFill>
              <a:schemeClr val="bg2"/>
            </a:solidFill>
          </a:ln>
        </p:spPr>
      </p:pic>
      <p:sp>
        <p:nvSpPr>
          <p:cNvPr id="10" name="Slide Number Placeholder 3">
            <a:extLst>
              <a:ext uri="{FF2B5EF4-FFF2-40B4-BE49-F238E27FC236}">
                <a16:creationId xmlns:a16="http://schemas.microsoft.com/office/drawing/2014/main" id="{8FD4C0C5-56DF-5C49-8344-ED4894C9EDBB}"/>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11</a:t>
            </a:fld>
            <a:endParaRPr lang="en-US"/>
          </a:p>
        </p:txBody>
      </p:sp>
      <p:pic>
        <p:nvPicPr>
          <p:cNvPr id="6" name="Picture 5">
            <a:extLst>
              <a:ext uri="{FF2B5EF4-FFF2-40B4-BE49-F238E27FC236}">
                <a16:creationId xmlns:a16="http://schemas.microsoft.com/office/drawing/2014/main" id="{9C9E9C98-0292-B04B-BA41-7DDA5AFB3C8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01758" y="3895978"/>
            <a:ext cx="5386080" cy="2019780"/>
          </a:xfrm>
          <a:prstGeom prst="rect">
            <a:avLst/>
          </a:prstGeom>
          <a:ln w="9525">
            <a:solidFill>
              <a:schemeClr val="bg2"/>
            </a:solidFill>
          </a:ln>
        </p:spPr>
      </p:pic>
      <p:sp>
        <p:nvSpPr>
          <p:cNvPr id="7" name="Rectangle 6">
            <a:extLst>
              <a:ext uri="{FF2B5EF4-FFF2-40B4-BE49-F238E27FC236}">
                <a16:creationId xmlns:a16="http://schemas.microsoft.com/office/drawing/2014/main" id="{16B71403-DA49-EFBF-CFE2-8F75FAB10201}"/>
              </a:ext>
            </a:extLst>
          </p:cNvPr>
          <p:cNvSpPr/>
          <p:nvPr/>
        </p:nvSpPr>
        <p:spPr>
          <a:xfrm>
            <a:off x="9370346" y="3832085"/>
            <a:ext cx="2821655" cy="2444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26BDD49D-9A5C-D777-5A2D-D45910FEDCC2}"/>
              </a:ext>
            </a:extLst>
          </p:cNvPr>
          <p:cNvCxnSpPr>
            <a:cxnSpLocks/>
          </p:cNvCxnSpPr>
          <p:nvPr/>
        </p:nvCxnSpPr>
        <p:spPr>
          <a:xfrm>
            <a:off x="9370346" y="3927305"/>
            <a:ext cx="0" cy="206001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508595A-6F71-D377-0FBF-BF8D1CE94AE5}"/>
              </a:ext>
            </a:extLst>
          </p:cNvPr>
          <p:cNvSpPr txBox="1"/>
          <p:nvPr/>
        </p:nvSpPr>
        <p:spPr>
          <a:xfrm>
            <a:off x="2859150" y="6081268"/>
            <a:ext cx="6109686" cy="338554"/>
          </a:xfrm>
          <a:prstGeom prst="rect">
            <a:avLst/>
          </a:prstGeom>
          <a:noFill/>
        </p:spPr>
        <p:txBody>
          <a:bodyPr wrap="none" rtlCol="0">
            <a:spAutoFit/>
          </a:bodyPr>
          <a:lstStyle/>
          <a:p>
            <a:r>
              <a:rPr lang="en-US" sz="1600" i="1" dirty="0">
                <a:latin typeface="Avenir Next LT Pro" panose="020B0504020202020204" pitchFamily="34" charset="0"/>
              </a:rPr>
              <a:t>Star graphic demonstrates how cancer may hide in dense tissue</a:t>
            </a:r>
          </a:p>
        </p:txBody>
      </p:sp>
    </p:spTree>
    <p:extLst>
      <p:ext uri="{BB962C8B-B14F-4D97-AF65-F5344CB8AC3E}">
        <p14:creationId xmlns:p14="http://schemas.microsoft.com/office/powerpoint/2010/main" val="353997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2425952-681E-C946-A480-0616AF61896E}"/>
              </a:ext>
            </a:extLst>
          </p:cNvPr>
          <p:cNvSpPr/>
          <p:nvPr/>
        </p:nvSpPr>
        <p:spPr>
          <a:xfrm>
            <a:off x="0" y="5199750"/>
            <a:ext cx="12192000" cy="775148"/>
          </a:xfrm>
          <a:prstGeom prst="rect">
            <a:avLst/>
          </a:prstGeom>
          <a:solidFill>
            <a:srgbClr val="00E0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4662598-5FB8-3AA8-0940-16AD09DAEF42}"/>
              </a:ext>
            </a:extLst>
          </p:cNvPr>
          <p:cNvSpPr txBox="1"/>
          <p:nvPr/>
        </p:nvSpPr>
        <p:spPr>
          <a:xfrm>
            <a:off x="3429001" y="1251204"/>
            <a:ext cx="7315200" cy="3416320"/>
          </a:xfrm>
          <a:prstGeom prst="rect">
            <a:avLst/>
          </a:prstGeom>
          <a:noFill/>
        </p:spPr>
        <p:txBody>
          <a:bodyPr wrap="square" rtlCol="0">
            <a:spAutoFit/>
          </a:bodyPr>
          <a:lstStyle/>
          <a:p>
            <a:endParaRPr lang="en-US" dirty="0">
              <a:latin typeface="Avenir Next LT Pro" panose="020B0504020202020204" pitchFamily="34" charset="0"/>
            </a:endParaRPr>
          </a:p>
          <a:p>
            <a:r>
              <a:rPr lang="en-US" dirty="0">
                <a:latin typeface="Avenir Next LT Pro" panose="020B0504020202020204" pitchFamily="34" charset="0"/>
              </a:rPr>
              <a:t>40-50% of your patients have dense breasts</a:t>
            </a:r>
            <a:r>
              <a:rPr lang="en-US" sz="1400" baseline="50000" dirty="0">
                <a:latin typeface="Avenir Next LT Pro" panose="020B0504020202020204" pitchFamily="34" charset="0"/>
              </a:rPr>
              <a:t>1</a:t>
            </a:r>
            <a:r>
              <a:rPr lang="en-US" dirty="0">
                <a:latin typeface="Avenir Next LT Pro" panose="020B0504020202020204" pitchFamily="34" charset="0"/>
              </a:rPr>
              <a:t> </a:t>
            </a:r>
          </a:p>
          <a:p>
            <a:pPr lvl="1"/>
            <a:r>
              <a:rPr lang="en-US" dirty="0">
                <a:latin typeface="Avenir Next LT Pro" panose="020B0504020202020204" pitchFamily="34" charset="0"/>
              </a:rPr>
              <a:t>a – 10%, b – 40 %, </a:t>
            </a:r>
            <a:r>
              <a:rPr lang="en-US" b="1" dirty="0">
                <a:latin typeface="Avenir Next LT Pro Demi" panose="020B0504020202020204" pitchFamily="34" charset="77"/>
              </a:rPr>
              <a:t>c – 40%, d – 10%</a:t>
            </a:r>
          </a:p>
          <a:p>
            <a:endParaRPr lang="en-US" sz="2400" dirty="0">
              <a:latin typeface="Avenir Next LT Pro" panose="020B0504020202020204" pitchFamily="34" charset="0"/>
            </a:endParaRPr>
          </a:p>
          <a:p>
            <a:endParaRPr lang="en-US" sz="2000" dirty="0">
              <a:latin typeface="Avenir Next LT Pro" panose="020B0504020202020204" pitchFamily="34" charset="0"/>
            </a:endParaRPr>
          </a:p>
          <a:p>
            <a:r>
              <a:rPr lang="en-US" dirty="0">
                <a:latin typeface="Avenir Next LT Pro" panose="020B0504020202020204" pitchFamily="34" charset="0"/>
              </a:rPr>
              <a:t>Supplemental screening with ABUS and/or MRI has been proven to find significantly more cancers in dense breasts</a:t>
            </a:r>
            <a:r>
              <a:rPr lang="en-US" sz="1400" baseline="50000" dirty="0">
                <a:latin typeface="Avenir Next LT Pro" panose="020B0504020202020204" pitchFamily="34" charset="0"/>
              </a:rPr>
              <a:t>2</a:t>
            </a:r>
          </a:p>
          <a:p>
            <a:endParaRPr lang="en-US" sz="2800" dirty="0">
              <a:latin typeface="Avenir Next LT Pro" panose="020B0504020202020204" pitchFamily="34" charset="0"/>
            </a:endParaRPr>
          </a:p>
          <a:p>
            <a:endParaRPr lang="en-US" dirty="0">
              <a:latin typeface="Avenir Next LT Pro" panose="020B0504020202020204" pitchFamily="34" charset="0"/>
            </a:endParaRPr>
          </a:p>
          <a:p>
            <a:r>
              <a:rPr lang="en-US" dirty="0">
                <a:latin typeface="Avenir Next LT Pro" panose="020B0504020202020204" pitchFamily="34" charset="0"/>
              </a:rPr>
              <a:t>We appreciate your referrals of patients with dense breasts to advise them on their options for additional screening</a:t>
            </a:r>
          </a:p>
        </p:txBody>
      </p:sp>
      <p:pic>
        <p:nvPicPr>
          <p:cNvPr id="5" name="Picture 4" descr="Icon&#10;&#10;Description automatically generated">
            <a:extLst>
              <a:ext uri="{FF2B5EF4-FFF2-40B4-BE49-F238E27FC236}">
                <a16:creationId xmlns:a16="http://schemas.microsoft.com/office/drawing/2014/main" id="{E9EDAB5B-2E50-E94B-523A-C37021437A6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72523" y="2519947"/>
            <a:ext cx="814631" cy="814631"/>
          </a:xfrm>
          <a:prstGeom prst="rect">
            <a:avLst/>
          </a:prstGeom>
        </p:spPr>
      </p:pic>
      <p:pic>
        <p:nvPicPr>
          <p:cNvPr id="7" name="Picture 6" descr="Icon&#10;&#10;Description automatically generated">
            <a:extLst>
              <a:ext uri="{FF2B5EF4-FFF2-40B4-BE49-F238E27FC236}">
                <a16:creationId xmlns:a16="http://schemas.microsoft.com/office/drawing/2014/main" id="{600DCAA2-3FB7-A042-BB9B-B69CAFDD74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9448" y="2847542"/>
            <a:ext cx="886903" cy="886903"/>
          </a:xfrm>
          <a:prstGeom prst="rect">
            <a:avLst/>
          </a:prstGeom>
        </p:spPr>
      </p:pic>
      <p:pic>
        <p:nvPicPr>
          <p:cNvPr id="9" name="Picture 8" descr="Icon&#10;&#10;Description automatically generated">
            <a:extLst>
              <a:ext uri="{FF2B5EF4-FFF2-40B4-BE49-F238E27FC236}">
                <a16:creationId xmlns:a16="http://schemas.microsoft.com/office/drawing/2014/main" id="{C8B5584F-3736-414C-8F21-4D98B49F87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61779" y="3841890"/>
            <a:ext cx="968291" cy="968291"/>
          </a:xfrm>
          <a:prstGeom prst="rect">
            <a:avLst/>
          </a:prstGeom>
        </p:spPr>
      </p:pic>
      <p:pic>
        <p:nvPicPr>
          <p:cNvPr id="12" name="Picture 11" descr="A picture containing text, sign, vector graphics&#10;&#10;Description automatically generated">
            <a:extLst>
              <a:ext uri="{FF2B5EF4-FFF2-40B4-BE49-F238E27FC236}">
                <a16:creationId xmlns:a16="http://schemas.microsoft.com/office/drawing/2014/main" id="{7033DB19-F900-978F-06F0-B77A585741D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59299" y="1404530"/>
            <a:ext cx="973252" cy="973252"/>
          </a:xfrm>
          <a:prstGeom prst="rect">
            <a:avLst/>
          </a:prstGeom>
        </p:spPr>
      </p:pic>
      <p:sp>
        <p:nvSpPr>
          <p:cNvPr id="13" name="TextBox 12">
            <a:extLst>
              <a:ext uri="{FF2B5EF4-FFF2-40B4-BE49-F238E27FC236}">
                <a16:creationId xmlns:a16="http://schemas.microsoft.com/office/drawing/2014/main" id="{DC354844-FE1E-1B62-6115-4E554DB0ECA7}"/>
              </a:ext>
            </a:extLst>
          </p:cNvPr>
          <p:cNvSpPr txBox="1"/>
          <p:nvPr/>
        </p:nvSpPr>
        <p:spPr>
          <a:xfrm>
            <a:off x="1" y="5345454"/>
            <a:ext cx="12192000" cy="461665"/>
          </a:xfrm>
          <a:prstGeom prst="rect">
            <a:avLst/>
          </a:prstGeom>
          <a:noFill/>
          <a:ln>
            <a:noFill/>
          </a:ln>
        </p:spPr>
        <p:txBody>
          <a:bodyPr wrap="square" rtlCol="0">
            <a:spAutoFit/>
          </a:bodyPr>
          <a:lstStyle/>
          <a:p>
            <a:pPr algn="ctr"/>
            <a:r>
              <a:rPr lang="en-US" sz="2400">
                <a:latin typeface="Avenir Next LT Pro" panose="020B0504020202020204" pitchFamily="34" charset="77"/>
              </a:rPr>
              <a:t>Help achieve </a:t>
            </a:r>
            <a:r>
              <a:rPr lang="en-US" sz="2400" b="1">
                <a:latin typeface="Avenir Next LT Pro Demi" panose="020B0504020202020204" pitchFamily="34" charset="77"/>
              </a:rPr>
              <a:t>early detection </a:t>
            </a:r>
            <a:r>
              <a:rPr lang="en-US" sz="2400">
                <a:latin typeface="Avenir Next LT Pro" panose="020B0504020202020204" pitchFamily="34" charset="77"/>
              </a:rPr>
              <a:t>and reduce </a:t>
            </a:r>
            <a:r>
              <a:rPr lang="en-US" sz="2400" b="1">
                <a:latin typeface="Avenir Next LT Pro Demi" panose="020B0504020202020204" pitchFamily="34" charset="77"/>
              </a:rPr>
              <a:t>interval cancers</a:t>
            </a:r>
          </a:p>
        </p:txBody>
      </p:sp>
      <p:sp>
        <p:nvSpPr>
          <p:cNvPr id="4" name="Title 3">
            <a:extLst>
              <a:ext uri="{FF2B5EF4-FFF2-40B4-BE49-F238E27FC236}">
                <a16:creationId xmlns:a16="http://schemas.microsoft.com/office/drawing/2014/main" id="{A9A4F0FF-1440-AD46-9F24-2BD84BFDC54D}"/>
              </a:ext>
            </a:extLst>
          </p:cNvPr>
          <p:cNvSpPr>
            <a:spLocks noGrp="1"/>
          </p:cNvSpPr>
          <p:nvPr>
            <p:ph type="title"/>
          </p:nvPr>
        </p:nvSpPr>
        <p:spPr/>
        <p:txBody>
          <a:bodyPr/>
          <a:lstStyle/>
          <a:p>
            <a:r>
              <a:rPr lang="en-US"/>
              <a:t>Supplemental screening</a:t>
            </a:r>
          </a:p>
        </p:txBody>
      </p:sp>
      <p:sp>
        <p:nvSpPr>
          <p:cNvPr id="11" name="TextBox 10">
            <a:extLst>
              <a:ext uri="{FF2B5EF4-FFF2-40B4-BE49-F238E27FC236}">
                <a16:creationId xmlns:a16="http://schemas.microsoft.com/office/drawing/2014/main" id="{CE7668DA-7997-1748-8255-FF0CB79AC8DE}"/>
              </a:ext>
            </a:extLst>
          </p:cNvPr>
          <p:cNvSpPr txBox="1"/>
          <p:nvPr/>
        </p:nvSpPr>
        <p:spPr>
          <a:xfrm>
            <a:off x="409107" y="6166266"/>
            <a:ext cx="6857968" cy="307777"/>
          </a:xfrm>
          <a:prstGeom prst="rect">
            <a:avLst/>
          </a:prstGeom>
          <a:noFill/>
        </p:spPr>
        <p:txBody>
          <a:bodyPr wrap="none" rtlCol="0">
            <a:spAutoFit/>
          </a:bodyPr>
          <a:lstStyle/>
          <a:p>
            <a:pPr marL="117475" indent="-117475">
              <a:buFont typeface="+mj-lt"/>
              <a:buAutoNum type="arabicPeriod"/>
            </a:pPr>
            <a:r>
              <a:rPr lang="en-US" sz="700" i="1" u="sng">
                <a:solidFill>
                  <a:schemeClr val="accent6">
                    <a:lumMod val="50000"/>
                  </a:schemeClr>
                </a:solidFill>
                <a:effectLst/>
                <a:latin typeface="Avenir Next LT Pro" panose="020B0504020202020204" pitchFamily="34" charset="77"/>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https://www.cdc.gov/cancer/breast/basic_info/dense-breasts.htm#:~:text=The%20breasts%20are%20almost%20entirely,about%2010%25%20of%20women</a:t>
            </a:r>
            <a:endParaRPr lang="en-US" sz="700" i="1">
              <a:solidFill>
                <a:schemeClr val="accent6">
                  <a:lumMod val="50000"/>
                </a:schemeClr>
              </a:solidFill>
              <a:latin typeface="Avenir Next LT Pro" panose="020B0504020202020204" pitchFamily="34" charset="77"/>
            </a:endParaRPr>
          </a:p>
          <a:p>
            <a:pPr marL="117475" indent="-117475">
              <a:buFont typeface="+mj-lt"/>
              <a:buAutoNum type="arabicPeriod"/>
            </a:pPr>
            <a:r>
              <a:rPr lang="en-US" sz="700" i="1">
                <a:solidFill>
                  <a:schemeClr val="accent6">
                    <a:lumMod val="50000"/>
                  </a:schemeClr>
                </a:solidFill>
                <a:latin typeface="Avenir Next LT Pro" panose="020B0504020202020204" pitchFamily="34" charset="77"/>
                <a:hlinkClick r:id="rId7">
                  <a:extLst>
                    <a:ext uri="{A12FA001-AC4F-418D-AE19-62706E023703}">
                      <ahyp:hlinkClr xmlns:ahyp="http://schemas.microsoft.com/office/drawing/2018/hyperlinkcolor" val="tx"/>
                    </a:ext>
                  </a:extLst>
                </a:hlinkClick>
              </a:rPr>
              <a:t>https://densebreast-info.org/screening-technologies/cancer-detection-by-screening-method/</a:t>
            </a:r>
            <a:r>
              <a:rPr lang="en-US" sz="700" i="1">
                <a:solidFill>
                  <a:schemeClr val="accent6">
                    <a:lumMod val="50000"/>
                  </a:schemeClr>
                </a:solidFill>
                <a:latin typeface="Avenir Next LT Pro" panose="020B0504020202020204" pitchFamily="34" charset="77"/>
              </a:rPr>
              <a:t> </a:t>
            </a:r>
          </a:p>
        </p:txBody>
      </p:sp>
      <p:sp>
        <p:nvSpPr>
          <p:cNvPr id="14" name="Slide Number Placeholder 3">
            <a:extLst>
              <a:ext uri="{FF2B5EF4-FFF2-40B4-BE49-F238E27FC236}">
                <a16:creationId xmlns:a16="http://schemas.microsoft.com/office/drawing/2014/main" id="{DFAC0707-735F-BE4B-B7DA-D584EBEFDCB2}"/>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12</a:t>
            </a:fld>
            <a:endParaRPr lang="en-US"/>
          </a:p>
        </p:txBody>
      </p:sp>
    </p:spTree>
    <p:extLst>
      <p:ext uri="{BB962C8B-B14F-4D97-AF65-F5344CB8AC3E}">
        <p14:creationId xmlns:p14="http://schemas.microsoft.com/office/powerpoint/2010/main" val="2939612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A69A6F-9A3D-C286-7628-41504458E3EC}"/>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13</a:t>
            </a:fld>
            <a:endParaRPr lang="en-US"/>
          </a:p>
        </p:txBody>
      </p:sp>
      <p:sp>
        <p:nvSpPr>
          <p:cNvPr id="3" name="Title 2">
            <a:extLst>
              <a:ext uri="{FF2B5EF4-FFF2-40B4-BE49-F238E27FC236}">
                <a16:creationId xmlns:a16="http://schemas.microsoft.com/office/drawing/2014/main" id="{A5C5DA08-2D89-3344-9FBD-24EB78950823}"/>
              </a:ext>
            </a:extLst>
          </p:cNvPr>
          <p:cNvSpPr>
            <a:spLocks noGrp="1"/>
          </p:cNvSpPr>
          <p:nvPr>
            <p:ph type="ctrTitle"/>
          </p:nvPr>
        </p:nvSpPr>
        <p:spPr>
          <a:xfrm>
            <a:off x="838200" y="3339547"/>
            <a:ext cx="9144000" cy="1333293"/>
          </a:xfrm>
        </p:spPr>
        <p:txBody>
          <a:bodyPr/>
          <a:lstStyle/>
          <a:p>
            <a:r>
              <a:rPr lang="en-US"/>
              <a:t>Addendum</a:t>
            </a:r>
          </a:p>
        </p:txBody>
      </p:sp>
    </p:spTree>
    <p:extLst>
      <p:ext uri="{BB962C8B-B14F-4D97-AF65-F5344CB8AC3E}">
        <p14:creationId xmlns:p14="http://schemas.microsoft.com/office/powerpoint/2010/main" val="1513298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8A3FB9B-2BE3-2341-A512-B52C91C1FD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56701" y="5635171"/>
            <a:ext cx="2491014" cy="680140"/>
          </a:xfrm>
          <a:prstGeom prst="rect">
            <a:avLst/>
          </a:prstGeom>
        </p:spPr>
      </p:pic>
      <p:sp>
        <p:nvSpPr>
          <p:cNvPr id="9" name="Title 3">
            <a:extLst>
              <a:ext uri="{FF2B5EF4-FFF2-40B4-BE49-F238E27FC236}">
                <a16:creationId xmlns:a16="http://schemas.microsoft.com/office/drawing/2014/main" id="{5146786A-5547-A940-ABC9-1B557B662D09}"/>
              </a:ext>
            </a:extLst>
          </p:cNvPr>
          <p:cNvSpPr txBox="1">
            <a:spLocks/>
          </p:cNvSpPr>
          <p:nvPr/>
        </p:nvSpPr>
        <p:spPr>
          <a:xfrm>
            <a:off x="838200" y="1592633"/>
            <a:ext cx="9144000" cy="1333293"/>
          </a:xfrm>
          <a:prstGeom prst="rect">
            <a:avLst/>
          </a:prstGeom>
        </p:spPr>
        <p:txBody>
          <a:bodyPr/>
          <a:lstStyle>
            <a:lvl1pPr algn="l" defTabSz="914400" rtl="0" eaLnBrk="1" latinLnBrk="0" hangingPunct="1">
              <a:lnSpc>
                <a:spcPct val="90000"/>
              </a:lnSpc>
              <a:spcBef>
                <a:spcPct val="0"/>
              </a:spcBef>
              <a:buNone/>
              <a:defRPr sz="3200" b="0" i="0" kern="1200">
                <a:solidFill>
                  <a:srgbClr val="3D5265"/>
                </a:solidFill>
                <a:latin typeface="Avenir Next LT Pro" panose="020B0504020202020204" pitchFamily="34" charset="77"/>
                <a:ea typeface="+mj-ea"/>
                <a:cs typeface="Arial" panose="020B0604020202020204" pitchFamily="34" charset="0"/>
              </a:defRPr>
            </a:lvl1pPr>
          </a:lstStyle>
          <a:p>
            <a:r>
              <a:rPr lang="en-US" sz="4000">
                <a:solidFill>
                  <a:schemeClr val="bg1"/>
                </a:solidFill>
              </a:rPr>
              <a:t>Thank you!</a:t>
            </a:r>
          </a:p>
        </p:txBody>
      </p:sp>
      <p:sp>
        <p:nvSpPr>
          <p:cNvPr id="11" name="Subtitle 4">
            <a:extLst>
              <a:ext uri="{FF2B5EF4-FFF2-40B4-BE49-F238E27FC236}">
                <a16:creationId xmlns:a16="http://schemas.microsoft.com/office/drawing/2014/main" id="{F3137346-AE48-6148-A331-487A0980617D}"/>
              </a:ext>
            </a:extLst>
          </p:cNvPr>
          <p:cNvSpPr txBox="1">
            <a:spLocks/>
          </p:cNvSpPr>
          <p:nvPr/>
        </p:nvSpPr>
        <p:spPr>
          <a:xfrm>
            <a:off x="838200" y="2259279"/>
            <a:ext cx="9144000" cy="94421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3D5265"/>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endParaRPr lang="en-US" altLang="en-US" b="1" dirty="0">
              <a:solidFill>
                <a:schemeClr val="accent1"/>
              </a:solidFill>
              <a:latin typeface="Avenir Next LT Pro Demi" panose="020B0504020202020204" pitchFamily="34" charset="77"/>
            </a:endParaRPr>
          </a:p>
        </p:txBody>
      </p:sp>
    </p:spTree>
    <p:extLst>
      <p:ext uri="{BB962C8B-B14F-4D97-AF65-F5344CB8AC3E}">
        <p14:creationId xmlns:p14="http://schemas.microsoft.com/office/powerpoint/2010/main" val="3270061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833373C-BCA6-5A41-BBAE-EAB1AF70DF3B}"/>
              </a:ext>
            </a:extLst>
          </p:cNvPr>
          <p:cNvSpPr>
            <a:spLocks noGrp="1"/>
          </p:cNvSpPr>
          <p:nvPr>
            <p:ph type="sldNum" sz="quarter" idx="12"/>
          </p:nvPr>
        </p:nvSpPr>
        <p:spPr>
          <a:xfrm>
            <a:off x="4724400" y="6356350"/>
            <a:ext cx="27432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3396705F-1267-0E4E-B580-E8190975AEF5}" type="slidenum">
              <a:rPr kumimoji="0" lang="en-NZ" sz="1200" b="0" i="0" u="none" strike="noStrike" kern="1200" cap="none" spc="0" normalizeH="0" baseline="0" noProof="0" smtClean="0">
                <a:ln>
                  <a:noFill/>
                </a:ln>
                <a:solidFill>
                  <a:srgbClr val="B1BAC1"/>
                </a:solidFill>
                <a:effectLst/>
                <a:uLnTx/>
                <a:uFillTx/>
                <a:latin typeface="Avenir Next LT Pro" panose="020B0504020202020204" pitchFamily="34" charset="77"/>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B1BAC1"/>
              </a:solidFill>
              <a:effectLst/>
              <a:uLnTx/>
              <a:uFillTx/>
              <a:latin typeface="Avenir Next LT Pro" panose="020B0504020202020204" pitchFamily="34" charset="77"/>
              <a:ea typeface="+mn-ea"/>
              <a:cs typeface="+mn-cs"/>
            </a:endParaRPr>
          </a:p>
        </p:txBody>
      </p:sp>
      <p:sp>
        <p:nvSpPr>
          <p:cNvPr id="18" name="TextBox 17">
            <a:extLst>
              <a:ext uri="{FF2B5EF4-FFF2-40B4-BE49-F238E27FC236}">
                <a16:creationId xmlns:a16="http://schemas.microsoft.com/office/drawing/2014/main" id="{DF6B3908-80F4-479F-80A9-E42B96059A4A}"/>
              </a:ext>
            </a:extLst>
          </p:cNvPr>
          <p:cNvSpPr txBox="1"/>
          <p:nvPr/>
        </p:nvSpPr>
        <p:spPr>
          <a:xfrm>
            <a:off x="377687" y="6021137"/>
            <a:ext cx="690189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700" b="0" i="1" u="none" strike="noStrike" kern="1200" cap="none" spc="0" normalizeH="0" baseline="0" noProof="0">
                <a:ln>
                  <a:noFill/>
                </a:ln>
                <a:solidFill>
                  <a:schemeClr val="accent5">
                    <a:lumMod val="75000"/>
                  </a:schemeClr>
                </a:solidFill>
                <a:effectLst/>
                <a:uLnTx/>
                <a:uFillTx/>
                <a:latin typeface="Avenir Next LT Pro" panose="020B0504020202020204" pitchFamily="34" charset="77"/>
                <a:ea typeface="+mn-ea"/>
                <a:cs typeface="+mn-cs"/>
                <a:hlinkClick r:id="rId4">
                  <a:extLst>
                    <a:ext uri="{A12FA001-AC4F-418D-AE19-62706E023703}">
                      <ahyp:hlinkClr xmlns:ahyp="http://schemas.microsoft.com/office/drawing/2018/hyperlinkcolor" val="tx"/>
                    </a:ext>
                  </a:extLst>
                </a:hlinkClick>
              </a:rPr>
              <a:t>https://pubmed.ncbi.nlm.nih.gov/29371086/https://edhub.ama-assn.org/jacr/module/2792691?resultClick=1&amp;bypassSolrId=J_2792691</a:t>
            </a:r>
            <a:endParaRPr kumimoji="0" lang="en-NZ" sz="700" b="0" i="1" u="none" strike="noStrike" kern="1200" cap="none" spc="0" normalizeH="0" baseline="0" noProof="0">
              <a:ln>
                <a:noFill/>
              </a:ln>
              <a:solidFill>
                <a:schemeClr val="accent5">
                  <a:lumMod val="75000"/>
                </a:schemeClr>
              </a:solidFill>
              <a:effectLst/>
              <a:uLnTx/>
              <a:uFillTx/>
              <a:latin typeface="Avenir Next LT Pro" panose="020B0504020202020204" pitchFamily="34"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700" b="0" i="1" u="none" strike="noStrike" kern="1200" cap="none" spc="0" normalizeH="0" baseline="0" noProof="0">
                <a:ln>
                  <a:noFill/>
                </a:ln>
                <a:solidFill>
                  <a:schemeClr val="accent5">
                    <a:lumMod val="75000"/>
                  </a:schemeClr>
                </a:solidFill>
                <a:effectLst/>
                <a:uLnTx/>
                <a:uFillTx/>
                <a:latin typeface="Avenir Next LT Pro" panose="020B0504020202020204" pitchFamily="34" charset="77"/>
                <a:ea typeface="+mn-ea"/>
                <a:cs typeface="+mn-cs"/>
                <a:hlinkClick r:id="rId5">
                  <a:extLst>
                    <a:ext uri="{A12FA001-AC4F-418D-AE19-62706E023703}">
                      <ahyp:hlinkClr xmlns:ahyp="http://schemas.microsoft.com/office/drawing/2018/hyperlinkcolor" val="tx"/>
                    </a:ext>
                  </a:extLst>
                </a:hlinkClick>
              </a:rPr>
              <a:t>https://www.breastsurgeons.org/docs/statements/Position-Statement-on-Screening-Mammography.pdf</a:t>
            </a:r>
            <a:endParaRPr kumimoji="0" lang="en-NZ" sz="700" b="0" i="1" u="none" strike="noStrike" kern="1200" cap="none" spc="0" normalizeH="0" baseline="0" noProof="0">
              <a:ln>
                <a:noFill/>
              </a:ln>
              <a:solidFill>
                <a:schemeClr val="accent5">
                  <a:lumMod val="75000"/>
                </a:schemeClr>
              </a:solidFill>
              <a:effectLst/>
              <a:uLnTx/>
              <a:uFillTx/>
              <a:latin typeface="Avenir Next LT Pro" panose="020B0504020202020204" pitchFamily="34" charset="77"/>
              <a:ea typeface="+mn-ea"/>
              <a:cs typeface="+mn-cs"/>
            </a:endParaRPr>
          </a:p>
        </p:txBody>
      </p:sp>
      <p:grpSp>
        <p:nvGrpSpPr>
          <p:cNvPr id="2" name="Group 1">
            <a:extLst>
              <a:ext uri="{FF2B5EF4-FFF2-40B4-BE49-F238E27FC236}">
                <a16:creationId xmlns:a16="http://schemas.microsoft.com/office/drawing/2014/main" id="{D693DE1E-160C-F74D-8D96-D2E18D843810}"/>
              </a:ext>
            </a:extLst>
          </p:cNvPr>
          <p:cNvGrpSpPr/>
          <p:nvPr/>
        </p:nvGrpSpPr>
        <p:grpSpPr>
          <a:xfrm>
            <a:off x="2349124" y="1246048"/>
            <a:ext cx="2087691" cy="1079365"/>
            <a:chOff x="2246806" y="2599796"/>
            <a:chExt cx="2368392" cy="1224490"/>
          </a:xfrm>
        </p:grpSpPr>
        <p:pic>
          <p:nvPicPr>
            <p:cNvPr id="70673" name="Picture 15">
              <a:extLst>
                <a:ext uri="{FF2B5EF4-FFF2-40B4-BE49-F238E27FC236}">
                  <a16:creationId xmlns:a16="http://schemas.microsoft.com/office/drawing/2014/main" id="{BDE0E31C-BD57-4961-9C20-3EBA7BA7A0A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246806" y="3072337"/>
              <a:ext cx="1154642" cy="61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74" name="Picture 16">
              <a:extLst>
                <a:ext uri="{FF2B5EF4-FFF2-40B4-BE49-F238E27FC236}">
                  <a16:creationId xmlns:a16="http://schemas.microsoft.com/office/drawing/2014/main" id="{CB9C6911-03C3-4B05-8A6E-E753B4EA4726}"/>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738526" y="2599796"/>
              <a:ext cx="876672" cy="122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a:extLst>
              <a:ext uri="{FF2B5EF4-FFF2-40B4-BE49-F238E27FC236}">
                <a16:creationId xmlns:a16="http://schemas.microsoft.com/office/drawing/2014/main" id="{579DF4D4-8070-0143-B8AE-A73B489B4F59}"/>
              </a:ext>
            </a:extLst>
          </p:cNvPr>
          <p:cNvSpPr txBox="1"/>
          <p:nvPr/>
        </p:nvSpPr>
        <p:spPr>
          <a:xfrm>
            <a:off x="377687" y="2594602"/>
            <a:ext cx="6462862" cy="3046988"/>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600" u="none" strike="noStrike" kern="1200" cap="none" spc="0" normalizeH="0" baseline="0" noProof="0">
                <a:ln>
                  <a:noFill/>
                </a:ln>
                <a:solidFill>
                  <a:srgbClr val="3C5164"/>
                </a:solidFill>
                <a:effectLst/>
                <a:uLnTx/>
                <a:uFillTx/>
                <a:latin typeface="Bookmania" pitchFamily="2" charset="77"/>
              </a:rPr>
              <a:t>“Women with genetics-based increased risk (and their untested first-degree relatives), with a calculated lifetime risk of 20% or more or a history of chest or mantle radiation therapy at a young age, </a:t>
            </a:r>
            <a:r>
              <a:rPr kumimoji="0" lang="en-US" sz="1600" u="none" strike="noStrike" kern="1200" cap="none" spc="0" normalizeH="0" baseline="0" noProof="0">
                <a:ln>
                  <a:noFill/>
                </a:ln>
                <a:solidFill>
                  <a:srgbClr val="00E0FF"/>
                </a:solidFill>
                <a:effectLst/>
                <a:uLnTx/>
                <a:uFillTx/>
                <a:latin typeface="Bookmania" pitchFamily="2" charset="77"/>
              </a:rPr>
              <a:t>supplemental screening with contrast-enhanced breast MRI is recommended</a:t>
            </a:r>
            <a:r>
              <a:rPr kumimoji="0" lang="en-US" sz="1600" u="none" strike="noStrike" kern="1200" cap="none" spc="0" normalizeH="0" baseline="0" noProof="0">
                <a:ln>
                  <a:noFill/>
                </a:ln>
                <a:solidFill>
                  <a:srgbClr val="3C5164"/>
                </a:solidFill>
                <a:effectLst/>
                <a:uLnTx/>
                <a:uFillTx/>
                <a:latin typeface="Bookmania" pitchFamily="2" charset="77"/>
              </a:rPr>
              <a:t>. Breast MRI is also recommended for women with personal histories of breast cancer and dense tissue, or those diagnosed by age 50. </a:t>
            </a:r>
          </a:p>
          <a:p>
            <a:pPr marR="0" lvl="0" algn="l" defTabSz="914400" rtl="0" eaLnBrk="1" fontAlgn="auto" latinLnBrk="0" hangingPunct="1">
              <a:lnSpc>
                <a:spcPct val="100000"/>
              </a:lnSpc>
              <a:spcBef>
                <a:spcPts val="0"/>
              </a:spcBef>
              <a:spcAft>
                <a:spcPts val="0"/>
              </a:spcAft>
              <a:buClrTx/>
              <a:buSzTx/>
              <a:tabLst/>
              <a:defRPr/>
            </a:pPr>
            <a:endParaRPr lang="en-US" sz="1600">
              <a:solidFill>
                <a:srgbClr val="3C5164"/>
              </a:solidFill>
              <a:latin typeface="Bookmania" pitchFamily="2" charset="77"/>
            </a:endParaRPr>
          </a:p>
          <a:p>
            <a:pPr marR="0" lvl="0" algn="l" defTabSz="914400" rtl="0" eaLnBrk="1" fontAlgn="auto" latinLnBrk="0" hangingPunct="1">
              <a:lnSpc>
                <a:spcPct val="100000"/>
              </a:lnSpc>
              <a:spcBef>
                <a:spcPts val="0"/>
              </a:spcBef>
              <a:spcAft>
                <a:spcPts val="0"/>
              </a:spcAft>
              <a:buClrTx/>
              <a:buSzTx/>
              <a:tabLst/>
              <a:defRPr/>
            </a:pPr>
            <a:r>
              <a:rPr kumimoji="0" lang="en-US" sz="1600" u="none" strike="noStrike" kern="1200" cap="none" spc="0" normalizeH="0" baseline="0" noProof="0">
                <a:ln>
                  <a:noFill/>
                </a:ln>
                <a:solidFill>
                  <a:srgbClr val="3C5164"/>
                </a:solidFill>
                <a:effectLst/>
                <a:uLnTx/>
                <a:uFillTx/>
                <a:latin typeface="Bookmania" pitchFamily="2" charset="77"/>
              </a:rPr>
              <a:t>Others with histories of breast cancer and those with atypia at biopsy should consider additional surveillance with MRI, especially if other risk factors are present. Ultrasound can be considered for those who qualify for but cannot undergo MRI.”</a:t>
            </a:r>
          </a:p>
        </p:txBody>
      </p:sp>
      <p:pic>
        <p:nvPicPr>
          <p:cNvPr id="70679" name="Picture 2" descr="American Society of Breast Surgeons">
            <a:extLst>
              <a:ext uri="{FF2B5EF4-FFF2-40B4-BE49-F238E27FC236}">
                <a16:creationId xmlns:a16="http://schemas.microsoft.com/office/drawing/2014/main" id="{97F90670-852E-4521-9692-A1311B5D5D3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09787" y="1682025"/>
            <a:ext cx="2418756" cy="384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C7DA8E0E-627D-174E-A450-D0BD1C796D47}"/>
              </a:ext>
            </a:extLst>
          </p:cNvPr>
          <p:cNvSpPr txBox="1"/>
          <p:nvPr/>
        </p:nvSpPr>
        <p:spPr>
          <a:xfrm>
            <a:off x="7840337" y="2594602"/>
            <a:ext cx="3282931"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600" u="none" strike="noStrike" kern="1200" cap="none" spc="0" normalizeH="0" baseline="0" noProof="0">
                <a:ln>
                  <a:noFill/>
                </a:ln>
                <a:solidFill>
                  <a:srgbClr val="3C5164"/>
                </a:solidFill>
                <a:effectLst/>
                <a:uLnTx/>
                <a:uFillTx/>
                <a:latin typeface="Bookmania" pitchFamily="2" charset="77"/>
              </a:rPr>
              <a:t>“…</a:t>
            </a:r>
            <a:r>
              <a:rPr lang="en-US" sz="1600">
                <a:solidFill>
                  <a:srgbClr val="3C5164"/>
                </a:solidFill>
                <a:latin typeface="Bookmania" pitchFamily="2" charset="77"/>
              </a:rPr>
              <a:t>women at average risk and dense breasts </a:t>
            </a:r>
            <a:r>
              <a:rPr lang="en-US" sz="1600">
                <a:solidFill>
                  <a:srgbClr val="00E0FF"/>
                </a:solidFill>
                <a:latin typeface="Bookmania" pitchFamily="2" charset="77"/>
              </a:rPr>
              <a:t>should consider supplemental imaging</a:t>
            </a:r>
            <a:r>
              <a:rPr lang="en-US" sz="1600">
                <a:solidFill>
                  <a:srgbClr val="3C5164"/>
                </a:solidFill>
                <a:latin typeface="Bookmania" pitchFamily="2" charset="77"/>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srgbClr val="3C5164"/>
                </a:solidFill>
                <a:latin typeface="Bookmania" pitchFamily="2" charset="77"/>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srgbClr val="3C5164"/>
                </a:solidFill>
                <a:latin typeface="Bookmania" pitchFamily="2" charset="77"/>
              </a:rPr>
              <a:t>…women at higher than average risk and dense breasts </a:t>
            </a:r>
            <a:r>
              <a:rPr lang="en-US" sz="1600">
                <a:solidFill>
                  <a:srgbClr val="00E0FF"/>
                </a:solidFill>
                <a:latin typeface="Bookmania" pitchFamily="2" charset="77"/>
              </a:rPr>
              <a:t>should </a:t>
            </a:r>
            <a:r>
              <a:rPr kumimoji="0" lang="en-US" sz="1600" u="none" strike="noStrike" kern="1200" cap="none" spc="0" normalizeH="0" baseline="0" noProof="0">
                <a:ln>
                  <a:noFill/>
                </a:ln>
                <a:solidFill>
                  <a:srgbClr val="00E0FF"/>
                </a:solidFill>
                <a:effectLst/>
                <a:uLnTx/>
                <a:uFillTx/>
                <a:latin typeface="Bookmania" pitchFamily="2" charset="77"/>
              </a:rPr>
              <a:t>have access to supplemental imaging </a:t>
            </a:r>
            <a:r>
              <a:rPr kumimoji="0" lang="en-US" sz="1600" u="none" strike="noStrike" kern="1200" cap="none" spc="0" normalizeH="0" baseline="0" noProof="0">
                <a:ln>
                  <a:noFill/>
                </a:ln>
                <a:solidFill>
                  <a:srgbClr val="3C5164"/>
                </a:solidFill>
                <a:effectLst/>
                <a:uLnTx/>
                <a:uFillTx/>
                <a:latin typeface="Bookmania" pitchFamily="2" charset="77"/>
              </a:rPr>
              <a:t>(MRI preferred modality) starting at age 35 when recommended by their physician.”</a:t>
            </a:r>
          </a:p>
        </p:txBody>
      </p:sp>
      <p:sp>
        <p:nvSpPr>
          <p:cNvPr id="7" name="Title 6">
            <a:extLst>
              <a:ext uri="{FF2B5EF4-FFF2-40B4-BE49-F238E27FC236}">
                <a16:creationId xmlns:a16="http://schemas.microsoft.com/office/drawing/2014/main" id="{7C737566-A587-5940-9AF3-AB0F44DBE15D}"/>
              </a:ext>
            </a:extLst>
          </p:cNvPr>
          <p:cNvSpPr>
            <a:spLocks noGrp="1"/>
          </p:cNvSpPr>
          <p:nvPr>
            <p:ph type="title"/>
          </p:nvPr>
        </p:nvSpPr>
        <p:spPr/>
        <p:txBody>
          <a:bodyPr/>
          <a:lstStyle/>
          <a:p>
            <a:r>
              <a:rPr lang="en-US"/>
              <a:t>Support for supplemental screening for dense breasts</a:t>
            </a:r>
          </a:p>
        </p:txBody>
      </p:sp>
      <p:cxnSp>
        <p:nvCxnSpPr>
          <p:cNvPr id="13" name="Straight Connector 12">
            <a:extLst>
              <a:ext uri="{FF2B5EF4-FFF2-40B4-BE49-F238E27FC236}">
                <a16:creationId xmlns:a16="http://schemas.microsoft.com/office/drawing/2014/main" id="{830E0054-625F-D14B-8568-A2F21EB6BE5D}"/>
              </a:ext>
            </a:extLst>
          </p:cNvPr>
          <p:cNvCxnSpPr>
            <a:cxnSpLocks/>
          </p:cNvCxnSpPr>
          <p:nvPr/>
        </p:nvCxnSpPr>
        <p:spPr>
          <a:xfrm>
            <a:off x="7279591" y="1302134"/>
            <a:ext cx="0" cy="5555866"/>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997850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FE67B1-FD31-786A-772C-DB2683A16EBB}"/>
              </a:ext>
            </a:extLst>
          </p:cNvPr>
          <p:cNvPicPr>
            <a:picLocks noChangeAspect="1"/>
          </p:cNvPicPr>
          <p:nvPr/>
        </p:nvPicPr>
        <p:blipFill>
          <a:blip r:embed="rId3"/>
          <a:stretch>
            <a:fillRect/>
          </a:stretch>
        </p:blipFill>
        <p:spPr>
          <a:xfrm>
            <a:off x="2295242" y="1111250"/>
            <a:ext cx="7601516" cy="5246579"/>
          </a:xfrm>
          <a:prstGeom prst="rect">
            <a:avLst/>
          </a:prstGeom>
        </p:spPr>
      </p:pic>
      <p:sp>
        <p:nvSpPr>
          <p:cNvPr id="3" name="Title 11">
            <a:extLst>
              <a:ext uri="{FF2B5EF4-FFF2-40B4-BE49-F238E27FC236}">
                <a16:creationId xmlns:a16="http://schemas.microsoft.com/office/drawing/2014/main" id="{77BA4C1A-71BF-D936-022F-B264DC80A859}"/>
              </a:ext>
            </a:extLst>
          </p:cNvPr>
          <p:cNvSpPr>
            <a:spLocks noGrp="1"/>
          </p:cNvSpPr>
          <p:nvPr>
            <p:ph type="title"/>
          </p:nvPr>
        </p:nvSpPr>
        <p:spPr>
          <a:xfrm>
            <a:off x="377687" y="365125"/>
            <a:ext cx="10976113" cy="847449"/>
          </a:xfrm>
        </p:spPr>
        <p:txBody>
          <a:bodyPr/>
          <a:lstStyle/>
          <a:p>
            <a:r>
              <a:rPr lang="en-US"/>
              <a:t>The clinical problem of breast density</a:t>
            </a:r>
          </a:p>
        </p:txBody>
      </p:sp>
      <p:sp>
        <p:nvSpPr>
          <p:cNvPr id="4" name="Slide Number Placeholder 3">
            <a:extLst>
              <a:ext uri="{FF2B5EF4-FFF2-40B4-BE49-F238E27FC236}">
                <a16:creationId xmlns:a16="http://schemas.microsoft.com/office/drawing/2014/main" id="{096E6EFC-99B2-2C45-B91B-81A0F6DC4EE4}"/>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2</a:t>
            </a:fld>
            <a:endParaRPr lang="en-US"/>
          </a:p>
        </p:txBody>
      </p:sp>
    </p:spTree>
    <p:extLst>
      <p:ext uri="{BB962C8B-B14F-4D97-AF65-F5344CB8AC3E}">
        <p14:creationId xmlns:p14="http://schemas.microsoft.com/office/powerpoint/2010/main" val="29378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a:t>Risk associated with dense breasts</a:t>
            </a:r>
          </a:p>
        </p:txBody>
      </p:sp>
      <p:sp>
        <p:nvSpPr>
          <p:cNvPr id="14" name="TextBox 13"/>
          <p:cNvSpPr txBox="1"/>
          <p:nvPr/>
        </p:nvSpPr>
        <p:spPr>
          <a:xfrm>
            <a:off x="434508" y="2951946"/>
            <a:ext cx="2548910"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u="none" strike="noStrike" kern="1200" cap="none" spc="0" normalizeH="0" baseline="0" noProof="0">
                <a:ln>
                  <a:noFill/>
                </a:ln>
                <a:effectLst/>
                <a:uLnTx/>
                <a:uFillTx/>
                <a:latin typeface="Avenir Next LT Pro Demi" panose="020B0504020202020204" pitchFamily="34" charset="77"/>
              </a:rPr>
              <a:t>40-50% of women </a:t>
            </a:r>
            <a:r>
              <a:rPr kumimoji="0" lang="en-US" b="0" i="0" u="none" strike="noStrike" kern="1200" cap="none" spc="0" normalizeH="0" baseline="0" noProof="0">
                <a:ln>
                  <a:noFill/>
                </a:ln>
                <a:effectLst/>
                <a:uLnTx/>
                <a:uFillTx/>
                <a:latin typeface="Avenir Next LT Pro" panose="020B0504020202020204" pitchFamily="34" charset="77"/>
              </a:rPr>
              <a:t>in the U.S. have dense breast tissue</a:t>
            </a:r>
            <a:r>
              <a:rPr kumimoji="0" lang="en-US" sz="1400" b="0" i="0" u="none" strike="noStrike" kern="1200" cap="none" spc="-150" normalizeH="0" baseline="45000" noProof="0">
                <a:ln>
                  <a:noFill/>
                </a:ln>
                <a:effectLst/>
                <a:uLnTx/>
                <a:uFillTx/>
                <a:latin typeface="Avenir Next LT Pro" panose="020B0504020202020204" pitchFamily="34" charset="77"/>
              </a:rPr>
              <a:t>1</a:t>
            </a:r>
          </a:p>
        </p:txBody>
      </p:sp>
      <p:sp>
        <p:nvSpPr>
          <p:cNvPr id="28" name="TextBox 27"/>
          <p:cNvSpPr txBox="1"/>
          <p:nvPr/>
        </p:nvSpPr>
        <p:spPr>
          <a:xfrm>
            <a:off x="4392636" y="2950549"/>
            <a:ext cx="3096969" cy="67710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Avenir Next LT Pro" panose="020B0504020202020204" pitchFamily="34" charset="77"/>
              </a:rPr>
              <a:t>Up to </a:t>
            </a:r>
            <a:r>
              <a:rPr kumimoji="0" lang="en-US" sz="1400" b="1" u="none" strike="noStrike" kern="1200" cap="none" spc="0" normalizeH="0" baseline="0" noProof="0">
                <a:ln>
                  <a:noFill/>
                </a:ln>
                <a:effectLst/>
                <a:uLnTx/>
                <a:uFillTx/>
                <a:latin typeface="Avenir Next LT Pro Demi" panose="020B0504020202020204" pitchFamily="34" charset="77"/>
              </a:rPr>
              <a:t>50% </a:t>
            </a:r>
            <a:r>
              <a:rPr kumimoji="0" lang="en-US" sz="1200" b="0" i="0" u="none" strike="noStrike" kern="1200" cap="none" spc="0" normalizeH="0" baseline="0" noProof="0">
                <a:ln>
                  <a:noFill/>
                </a:ln>
                <a:effectLst/>
                <a:uLnTx/>
                <a:uFillTx/>
                <a:latin typeface="Avenir Next LT Pro" panose="020B0504020202020204" pitchFamily="34" charset="77"/>
              </a:rPr>
              <a:t>of breast cancers may be missed in extremely dense breasts</a:t>
            </a:r>
            <a:r>
              <a:rPr kumimoji="0" lang="en-US" sz="1200" b="0" i="0" u="none" strike="noStrike" kern="1200" cap="none" spc="-150" normalizeH="0" baseline="30000" noProof="0">
                <a:ln>
                  <a:noFill/>
                </a:ln>
                <a:effectLst/>
                <a:uLnTx/>
                <a:uFillTx/>
                <a:latin typeface="Avenir Next LT Pro" panose="020B0504020202020204" pitchFamily="34" charset="77"/>
              </a:rPr>
              <a:t>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150" normalizeH="0" baseline="0" noProof="0">
              <a:ln>
                <a:noFill/>
              </a:ln>
              <a:effectLst/>
              <a:uLnTx/>
              <a:uFillTx/>
              <a:latin typeface="Avenir Next LT Pro" panose="020B0504020202020204" pitchFamily="34" charset="77"/>
            </a:endParaRPr>
          </a:p>
        </p:txBody>
      </p:sp>
      <p:sp>
        <p:nvSpPr>
          <p:cNvPr id="29" name="TextBox 28"/>
          <p:cNvSpPr txBox="1"/>
          <p:nvPr/>
        </p:nvSpPr>
        <p:spPr>
          <a:xfrm>
            <a:off x="4397048" y="4969548"/>
            <a:ext cx="1789497"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Avenir Next LT Pro" panose="020B0504020202020204" pitchFamily="34" charset="77"/>
              </a:rPr>
              <a:t>Women with dense breasts may be </a:t>
            </a:r>
            <a:r>
              <a:rPr kumimoji="0" lang="en-US" sz="1400" b="1" u="none" strike="noStrike" kern="1200" cap="none" spc="0" normalizeH="0" baseline="0" noProof="0">
                <a:ln>
                  <a:noFill/>
                </a:ln>
                <a:effectLst/>
                <a:uLnTx/>
                <a:uFillTx/>
                <a:latin typeface="Avenir Next LT Pro Demi" panose="020B0504020202020204" pitchFamily="34" charset="77"/>
              </a:rPr>
              <a:t>4-6x</a:t>
            </a:r>
            <a:r>
              <a:rPr kumimoji="0" lang="en-US" sz="1200" b="0" i="0" u="none" strike="noStrike" kern="1200" cap="none" spc="0" normalizeH="0" baseline="0" noProof="0">
                <a:ln>
                  <a:noFill/>
                </a:ln>
                <a:effectLst/>
                <a:uLnTx/>
                <a:uFillTx/>
                <a:latin typeface="Avenir Next LT Pro" panose="020B0504020202020204" pitchFamily="34" charset="77"/>
              </a:rPr>
              <a:t> more likely to get breast cancer</a:t>
            </a:r>
            <a:r>
              <a:rPr kumimoji="0" lang="en-US" sz="1200" b="0" i="0" u="none" strike="noStrike" kern="1200" cap="none" spc="-150" normalizeH="0" baseline="30000" noProof="0">
                <a:ln>
                  <a:noFill/>
                </a:ln>
                <a:effectLst/>
                <a:uLnTx/>
                <a:uFillTx/>
                <a:latin typeface="Avenir Next LT Pro" panose="020B0504020202020204" pitchFamily="34" charset="77"/>
              </a:rPr>
              <a:t>4</a:t>
            </a:r>
          </a:p>
        </p:txBody>
      </p:sp>
      <p:sp>
        <p:nvSpPr>
          <p:cNvPr id="35" name="TextBox 34"/>
          <p:cNvSpPr txBox="1"/>
          <p:nvPr/>
        </p:nvSpPr>
        <p:spPr>
          <a:xfrm>
            <a:off x="8260626" y="4969548"/>
            <a:ext cx="1671568" cy="1169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Avenir Next LT Pro" panose="020B0504020202020204" pitchFamily="34" charset="77"/>
              </a:rPr>
              <a:t>Women with dense breasts have </a:t>
            </a:r>
            <a:r>
              <a:rPr kumimoji="0" lang="en-US" sz="1400" b="1" u="none" strike="noStrike" kern="1200" cap="none" spc="0" normalizeH="0" baseline="0" noProof="0">
                <a:ln>
                  <a:noFill/>
                </a:ln>
                <a:effectLst/>
                <a:uLnTx/>
                <a:uFillTx/>
                <a:latin typeface="Avenir Next LT Pro Demi" panose="020B0504020202020204" pitchFamily="34" charset="77"/>
              </a:rPr>
              <a:t>2x risk </a:t>
            </a:r>
            <a:r>
              <a:rPr kumimoji="0" lang="en-US" sz="1200" b="0" i="0" u="none" strike="noStrike" kern="1200" cap="none" spc="0" normalizeH="0" baseline="0" noProof="0">
                <a:ln>
                  <a:noFill/>
                </a:ln>
                <a:effectLst/>
                <a:uLnTx/>
                <a:uFillTx/>
                <a:latin typeface="Avenir Next LT Pro" panose="020B0504020202020204" pitchFamily="34" charset="77"/>
              </a:rPr>
              <a:t>of development </a:t>
            </a:r>
            <a:br>
              <a:rPr kumimoji="0" lang="en-US" sz="1200" b="0" i="0" u="none" strike="noStrike" kern="1200" cap="none" spc="0" normalizeH="0" baseline="0" noProof="0">
                <a:ln>
                  <a:noFill/>
                </a:ln>
                <a:effectLst/>
                <a:uLnTx/>
                <a:uFillTx/>
                <a:latin typeface="Avenir Next LT Pro" panose="020B0504020202020204" pitchFamily="34" charset="77"/>
              </a:rPr>
            </a:br>
            <a:r>
              <a:rPr kumimoji="0" lang="en-US" sz="1200" b="0" i="0" u="none" strike="noStrike" kern="1200" cap="none" spc="0" normalizeH="0" baseline="0" noProof="0">
                <a:ln>
                  <a:noFill/>
                </a:ln>
                <a:effectLst/>
                <a:uLnTx/>
                <a:uFillTx/>
                <a:latin typeface="Avenir Next LT Pro" panose="020B0504020202020204" pitchFamily="34" charset="77"/>
              </a:rPr>
              <a:t>of contralateral </a:t>
            </a:r>
            <a:br>
              <a:rPr kumimoji="0" lang="en-US" sz="1200" b="0" i="0" u="none" strike="noStrike" kern="1200" cap="none" spc="0" normalizeH="0" baseline="0" noProof="0">
                <a:ln>
                  <a:noFill/>
                </a:ln>
                <a:effectLst/>
                <a:uLnTx/>
                <a:uFillTx/>
                <a:latin typeface="Avenir Next LT Pro" panose="020B0504020202020204" pitchFamily="34" charset="77"/>
              </a:rPr>
            </a:br>
            <a:r>
              <a:rPr kumimoji="0" lang="en-US" sz="1200" b="0" i="0" u="none" strike="noStrike" kern="1200" cap="none" spc="0" normalizeH="0" baseline="0" noProof="0">
                <a:ln>
                  <a:noFill/>
                </a:ln>
                <a:effectLst/>
                <a:uLnTx/>
                <a:uFillTx/>
                <a:latin typeface="Avenir Next LT Pro" panose="020B0504020202020204" pitchFamily="34" charset="77"/>
              </a:rPr>
              <a:t>breast cancer</a:t>
            </a:r>
            <a:r>
              <a:rPr kumimoji="0" lang="en-US" sz="1200" b="0" i="0" u="none" strike="noStrike" kern="1200" cap="none" spc="-150" normalizeH="0" baseline="30000" noProof="0">
                <a:ln>
                  <a:noFill/>
                </a:ln>
                <a:effectLst/>
                <a:uLnTx/>
                <a:uFillTx/>
                <a:latin typeface="Avenir Next LT Pro" panose="020B0504020202020204" pitchFamily="34" charset="77"/>
              </a:rPr>
              <a:t>6</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150" normalizeH="0" baseline="65000" noProof="0">
              <a:ln>
                <a:noFill/>
              </a:ln>
              <a:effectLst/>
              <a:uLnTx/>
              <a:uFillTx/>
              <a:latin typeface="Avenir Next LT Pro" panose="020B0504020202020204" pitchFamily="34" charset="77"/>
            </a:endParaRPr>
          </a:p>
        </p:txBody>
      </p:sp>
      <p:sp>
        <p:nvSpPr>
          <p:cNvPr id="38" name="TextBox 37"/>
          <p:cNvSpPr txBox="1"/>
          <p:nvPr/>
        </p:nvSpPr>
        <p:spPr>
          <a:xfrm>
            <a:off x="9913789" y="4969548"/>
            <a:ext cx="1884204"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Avenir Next LT Pro" panose="020B0504020202020204" pitchFamily="34" charset="77"/>
              </a:rPr>
              <a:t>Women with dense breasts have </a:t>
            </a:r>
            <a:r>
              <a:rPr kumimoji="0" lang="en-US" sz="1400" b="1" u="none" strike="noStrike" kern="1200" cap="none" spc="0" normalizeH="0" baseline="0" noProof="0">
                <a:ln>
                  <a:noFill/>
                </a:ln>
                <a:effectLst/>
                <a:uLnTx/>
                <a:uFillTx/>
                <a:latin typeface="Avenir Next LT Pro Demi" panose="020B0504020202020204" pitchFamily="34" charset="77"/>
              </a:rPr>
              <a:t>increased odds </a:t>
            </a:r>
            <a:r>
              <a:rPr kumimoji="0" lang="en-US" sz="1200" b="0" i="0" u="none" strike="noStrike" kern="1200" cap="none" spc="0" normalizeH="0" baseline="0" noProof="0">
                <a:ln>
                  <a:noFill/>
                </a:ln>
                <a:effectLst/>
                <a:uLnTx/>
                <a:uFillTx/>
                <a:latin typeface="Avenir Next LT Pro" panose="020B0504020202020204" pitchFamily="34" charset="77"/>
              </a:rPr>
              <a:t>of developing an interval breast cancer</a:t>
            </a:r>
            <a:r>
              <a:rPr kumimoji="0" lang="en-US" sz="1200" b="0" i="0" u="none" strike="noStrike" kern="1200" cap="none" spc="-150" normalizeH="0" baseline="30000" noProof="0">
                <a:ln>
                  <a:noFill/>
                </a:ln>
                <a:effectLst/>
                <a:uLnTx/>
                <a:uFillTx/>
                <a:latin typeface="Avenir Next LT Pro" panose="020B0504020202020204" pitchFamily="34" charset="77"/>
              </a:rPr>
              <a:t>7</a:t>
            </a:r>
          </a:p>
        </p:txBody>
      </p:sp>
      <p:sp>
        <p:nvSpPr>
          <p:cNvPr id="41" name="TextBox 40"/>
          <p:cNvSpPr txBox="1"/>
          <p:nvPr/>
        </p:nvSpPr>
        <p:spPr>
          <a:xfrm>
            <a:off x="6376346" y="4969548"/>
            <a:ext cx="1396348" cy="7591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u="none" strike="noStrike" kern="1200" cap="none" spc="0" normalizeH="0" baseline="0" noProof="0">
                <a:ln>
                  <a:noFill/>
                </a:ln>
                <a:effectLst/>
                <a:uLnTx/>
                <a:uFillTx/>
                <a:latin typeface="Avenir Next LT Pro Demi" panose="020B0504020202020204" pitchFamily="34" charset="77"/>
              </a:rPr>
              <a:t>71% </a:t>
            </a:r>
            <a:r>
              <a:rPr kumimoji="0" lang="en-US" sz="1200" b="0" i="0" u="none" strike="noStrike" kern="1200" cap="none" spc="0" normalizeH="0" baseline="0" noProof="0">
                <a:ln>
                  <a:noFill/>
                </a:ln>
                <a:effectLst/>
                <a:uLnTx/>
                <a:uFillTx/>
                <a:latin typeface="Avenir Next LT Pro" panose="020B0504020202020204" pitchFamily="34" charset="77"/>
              </a:rPr>
              <a:t>of breast cancers occur in dense breasts</a:t>
            </a:r>
            <a:r>
              <a:rPr kumimoji="0" lang="en-US" sz="1200" b="0" i="0" u="none" strike="noStrike" kern="1200" cap="none" spc="-150" normalizeH="0" baseline="30000" noProof="0">
                <a:ln>
                  <a:noFill/>
                </a:ln>
                <a:effectLst/>
                <a:uLnTx/>
                <a:uFillTx/>
                <a:latin typeface="Avenir Next LT Pro" panose="020B0504020202020204" pitchFamily="34" charset="77"/>
              </a:rPr>
              <a:t>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150" normalizeH="0" baseline="65000" noProof="0">
              <a:ln>
                <a:noFill/>
              </a:ln>
              <a:effectLst/>
              <a:uLnTx/>
              <a:uFillTx/>
              <a:latin typeface="Avenir Next LT Pro" panose="020B0504020202020204" pitchFamily="34" charset="77"/>
            </a:endParaRPr>
          </a:p>
        </p:txBody>
      </p:sp>
      <p:sp>
        <p:nvSpPr>
          <p:cNvPr id="42" name="TextBox 41">
            <a:extLst>
              <a:ext uri="{FF2B5EF4-FFF2-40B4-BE49-F238E27FC236}">
                <a16:creationId xmlns:a16="http://schemas.microsoft.com/office/drawing/2014/main" id="{F41E3752-FFEB-4EB2-8AD4-D9D4C6EC56D6}"/>
              </a:ext>
            </a:extLst>
          </p:cNvPr>
          <p:cNvSpPr txBox="1"/>
          <p:nvPr/>
        </p:nvSpPr>
        <p:spPr>
          <a:xfrm>
            <a:off x="443279" y="4968884"/>
            <a:ext cx="3150336" cy="1323439"/>
          </a:xfrm>
          <a:prstGeom prst="rect">
            <a:avLst/>
          </a:prstGeom>
          <a:noFill/>
        </p:spPr>
        <p:txBody>
          <a:bodyPr wrap="square" lIns="91440" tIns="45720" rIns="91440" bIns="45720" rtlCol="0" anchor="b">
            <a:spAutoFit/>
          </a:bodyPr>
          <a:lstStyle/>
          <a:p>
            <a:pPr marL="117475" marR="0" lvl="0" indent="-117475" algn="l" defTabSz="914400" rtl="0" eaLnBrk="1" fontAlgn="auto" latinLnBrk="0" hangingPunct="1">
              <a:spcAft>
                <a:spcPts val="200"/>
              </a:spcAft>
              <a:buClrTx/>
              <a:buSzTx/>
              <a:buFont typeface="+mj-lt"/>
              <a:buAutoNum type="arabicPeriod"/>
              <a:tabLst/>
              <a:defRPr/>
            </a:pPr>
            <a:r>
              <a:rPr kumimoji="0" lang="en-US" sz="700" b="0" i="1" u="none" strike="noStrike" kern="1200" cap="none" spc="14" normalizeH="0" baseline="0" noProof="0" dirty="0">
                <a:ln>
                  <a:noFill/>
                </a:ln>
                <a:effectLst/>
                <a:uLnTx/>
                <a:uFillTx/>
                <a:latin typeface="Avenir Next LT Pro" panose="020B0504020202020204" pitchFamily="34" charset="77"/>
              </a:rPr>
              <a:t>CDC.gov – </a:t>
            </a:r>
            <a:r>
              <a:rPr kumimoji="0" lang="en-US" sz="700" b="0" i="1" u="none" strike="noStrike" kern="1200" cap="none" spc="14" normalizeH="0" baseline="0" noProof="0" dirty="0">
                <a:ln>
                  <a:noFill/>
                </a:ln>
                <a:solidFill>
                  <a:srgbClr val="0070C0"/>
                </a:solidFill>
                <a:effectLst/>
                <a:uLnTx/>
                <a:uFillTx/>
                <a:latin typeface="Avenir Next LT Pro" panose="020B0504020202020204" pitchFamily="34" charset="77"/>
                <a:hlinkClick r:id="rId3">
                  <a:extLst>
                    <a:ext uri="{A12FA001-AC4F-418D-AE19-62706E023703}">
                      <ahyp:hlinkClr xmlns:ahyp="http://schemas.microsoft.com/office/drawing/2018/hyperlinkcolor" val="tx"/>
                    </a:ext>
                  </a:extLst>
                </a:hlinkClick>
              </a:rPr>
              <a:t>https://www.cdc.gov/cancer/breast/basic_info/dense-breasts.htm#:~:text=The%20breasts%20are%20almost%20entirely,about%2010%25%20of%20women</a:t>
            </a:r>
            <a:r>
              <a:rPr kumimoji="0" lang="en-US" sz="700" b="0" i="1" u="none" strike="noStrike" kern="1200" cap="none" spc="14" normalizeH="0" baseline="0" noProof="0" dirty="0">
                <a:ln>
                  <a:noFill/>
                </a:ln>
                <a:solidFill>
                  <a:srgbClr val="0070C0"/>
                </a:solidFill>
                <a:effectLst/>
                <a:uLnTx/>
                <a:uFillTx/>
                <a:latin typeface="Avenir Next LT Pro" panose="020B0504020202020204" pitchFamily="34" charset="77"/>
              </a:rPr>
              <a:t>.</a:t>
            </a:r>
          </a:p>
          <a:p>
            <a:pPr marL="117475" marR="0" lvl="0" indent="-117475" algn="l" defTabSz="914400" rtl="0" eaLnBrk="1" fontAlgn="auto" latinLnBrk="0" hangingPunct="1">
              <a:spcAft>
                <a:spcPts val="200"/>
              </a:spcAft>
              <a:buClrTx/>
              <a:buSzTx/>
              <a:buFont typeface="+mj-lt"/>
              <a:buAutoNum type="arabicPeriod"/>
              <a:tabLst/>
              <a:defRPr/>
            </a:pPr>
            <a:r>
              <a:rPr kumimoji="0" lang="en-US" sz="700" b="0" i="1" u="none" strike="noStrike" kern="1200" cap="none" spc="14" normalizeH="0" baseline="0" noProof="0" dirty="0">
                <a:ln>
                  <a:noFill/>
                </a:ln>
                <a:effectLst/>
                <a:uLnTx/>
                <a:uFillTx/>
                <a:latin typeface="Avenir Next LT Pro" panose="020B0504020202020204" pitchFamily="34" charset="77"/>
              </a:rPr>
              <a:t>Kolb et al, Radiology, Oct 2002;225(1):165-75.</a:t>
            </a:r>
          </a:p>
          <a:p>
            <a:pPr marL="117475" indent="-117475">
              <a:spcAft>
                <a:spcPts val="200"/>
              </a:spcAft>
              <a:buFont typeface="+mj-lt"/>
              <a:buAutoNum type="arabicPeriod"/>
              <a:defRPr/>
            </a:pPr>
            <a:r>
              <a:rPr lang="en-US" sz="700" i="1" spc="14" dirty="0" err="1">
                <a:latin typeface="Avenir Next LT Pro" panose="020B0504020202020204" pitchFamily="34" charset="77"/>
              </a:rPr>
              <a:t>Engmann</a:t>
            </a:r>
            <a:r>
              <a:rPr lang="en-US" sz="700" i="1" spc="14" dirty="0">
                <a:latin typeface="Avenir Next LT Pro" panose="020B0504020202020204" pitchFamily="34" charset="77"/>
              </a:rPr>
              <a:t> NJ, et al, JAMA Oncol. 2017;3(9):1228-1236.</a:t>
            </a:r>
            <a:endParaRPr kumimoji="0" lang="en-US" sz="700" b="0" i="1" u="none" strike="noStrike" kern="1200" cap="none" spc="14" normalizeH="0" baseline="0" noProof="0" dirty="0">
              <a:ln>
                <a:noFill/>
              </a:ln>
              <a:effectLst/>
              <a:uLnTx/>
              <a:uFillTx/>
              <a:latin typeface="Avenir Next LT Pro" panose="020B0504020202020204" pitchFamily="34" charset="77"/>
            </a:endParaRPr>
          </a:p>
          <a:p>
            <a:pPr marL="117475" indent="-117475">
              <a:spcAft>
                <a:spcPts val="200"/>
              </a:spcAft>
              <a:buFont typeface="+mj-lt"/>
              <a:buAutoNum type="arabicPeriod"/>
              <a:defRPr/>
            </a:pPr>
            <a:r>
              <a:rPr lang="da-DK" sz="700" i="1" spc="14" dirty="0">
                <a:latin typeface="Avenir Next LT Pro" panose="020B0504020202020204" pitchFamily="34" charset="77"/>
              </a:rPr>
              <a:t>Boyd NF et al. NEJM 2007; 356: 227-36.</a:t>
            </a:r>
          </a:p>
          <a:p>
            <a:pPr marL="117475" indent="-117475">
              <a:spcAft>
                <a:spcPts val="200"/>
              </a:spcAft>
              <a:buFont typeface="+mj-lt"/>
              <a:buAutoNum type="arabicPeriod"/>
              <a:defRPr/>
            </a:pPr>
            <a:r>
              <a:rPr lang="en-US" sz="700" i="1" spc="14" dirty="0">
                <a:latin typeface="Avenir Next LT Pro" panose="020B0504020202020204" pitchFamily="34" charset="77"/>
              </a:rPr>
              <a:t>Arora N, King TA, Jacks LM., Ann Surg </a:t>
            </a:r>
            <a:r>
              <a:rPr lang="en-US" sz="700" i="1" spc="14" dirty="0" err="1">
                <a:latin typeface="Avenir Next LT Pro" panose="020B0504020202020204" pitchFamily="34" charset="77"/>
              </a:rPr>
              <a:t>Onc</a:t>
            </a:r>
            <a:r>
              <a:rPr lang="en-US" sz="700" i="1" spc="14" dirty="0">
                <a:latin typeface="Avenir Next LT Pro" panose="020B0504020202020204" pitchFamily="34" charset="77"/>
              </a:rPr>
              <a:t>, 2010; 17:S211-18.</a:t>
            </a:r>
            <a:endParaRPr kumimoji="0" lang="en-US" sz="700" b="0" i="1" u="none" strike="noStrike" kern="1200" cap="none" spc="14" normalizeH="0" baseline="0" noProof="0" dirty="0">
              <a:ln>
                <a:noFill/>
              </a:ln>
              <a:effectLst/>
              <a:uLnTx/>
              <a:uFillTx/>
              <a:latin typeface="Avenir Next LT Pro" panose="020B0504020202020204" pitchFamily="34" charset="77"/>
            </a:endParaRPr>
          </a:p>
          <a:p>
            <a:pPr marL="117475" marR="0" lvl="0" indent="-117475" algn="l" defTabSz="914400" rtl="0" eaLnBrk="1" fontAlgn="auto" latinLnBrk="0" hangingPunct="1">
              <a:spcAft>
                <a:spcPts val="200"/>
              </a:spcAft>
              <a:buClrTx/>
              <a:buSzTx/>
              <a:buFont typeface="+mj-lt"/>
              <a:buAutoNum type="arabicPeriod"/>
              <a:tabLst/>
              <a:defRPr/>
            </a:pPr>
            <a:r>
              <a:rPr kumimoji="0" lang="en-US" sz="700" b="0" i="1" u="none" strike="noStrike" kern="1200" cap="none" spc="14" normalizeH="0" baseline="0" noProof="0" dirty="0">
                <a:ln>
                  <a:noFill/>
                </a:ln>
                <a:effectLst/>
                <a:uLnTx/>
                <a:uFillTx/>
                <a:latin typeface="Avenir Next LT Pro" panose="020B0504020202020204" pitchFamily="34" charset="77"/>
              </a:rPr>
              <a:t>Raghavendra A, et al, Cancer, January 2017.</a:t>
            </a:r>
          </a:p>
          <a:p>
            <a:pPr marL="117475" marR="0" lvl="0" indent="-117475" algn="l" defTabSz="914400" rtl="0" eaLnBrk="1" fontAlgn="auto" latinLnBrk="0" hangingPunct="1">
              <a:spcAft>
                <a:spcPts val="200"/>
              </a:spcAft>
              <a:buClrTx/>
              <a:buSzTx/>
              <a:buFont typeface="+mj-lt"/>
              <a:buAutoNum type="arabicPeriod"/>
              <a:tabLst/>
              <a:defRPr/>
            </a:pPr>
            <a:r>
              <a:rPr kumimoji="0" lang="en-US" sz="700" b="0" i="1" u="none" strike="noStrike" kern="1200" cap="none" spc="14" normalizeH="0" baseline="0" noProof="0" dirty="0">
                <a:ln>
                  <a:noFill/>
                </a:ln>
                <a:effectLst/>
                <a:uLnTx/>
                <a:uFillTx/>
                <a:latin typeface="Avenir Next LT Pro" panose="020B0504020202020204" pitchFamily="34" charset="77"/>
              </a:rPr>
              <a:t>Boyd, et al. Mammographic Density and the Risk and Detection of Breast Cancer. NEJM. January 2017.</a:t>
            </a:r>
          </a:p>
        </p:txBody>
      </p:sp>
      <p:cxnSp>
        <p:nvCxnSpPr>
          <p:cNvPr id="7" name="Straight Connector 6">
            <a:extLst>
              <a:ext uri="{FF2B5EF4-FFF2-40B4-BE49-F238E27FC236}">
                <a16:creationId xmlns:a16="http://schemas.microsoft.com/office/drawing/2014/main" id="{11388471-C521-1C9D-14C1-1F61B89A71D2}"/>
              </a:ext>
            </a:extLst>
          </p:cNvPr>
          <p:cNvCxnSpPr>
            <a:cxnSpLocks/>
          </p:cNvCxnSpPr>
          <p:nvPr/>
        </p:nvCxnSpPr>
        <p:spPr>
          <a:xfrm>
            <a:off x="3946082" y="1302134"/>
            <a:ext cx="0" cy="5555866"/>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2" name="TextBox 31">
            <a:extLst>
              <a:ext uri="{FF2B5EF4-FFF2-40B4-BE49-F238E27FC236}">
                <a16:creationId xmlns:a16="http://schemas.microsoft.com/office/drawing/2014/main" id="{876FDACF-FDD1-8D7D-C198-030AB2B3836F}"/>
              </a:ext>
            </a:extLst>
          </p:cNvPr>
          <p:cNvSpPr txBox="1"/>
          <p:nvPr/>
        </p:nvSpPr>
        <p:spPr>
          <a:xfrm>
            <a:off x="8571861" y="1767317"/>
            <a:ext cx="2120744" cy="677108"/>
          </a:xfrm>
          <a:prstGeom prst="rect">
            <a:avLst/>
          </a:prstGeom>
          <a:noFill/>
        </p:spPr>
        <p:txBody>
          <a:bodyPr wrap="square" rtlCol="0">
            <a:spAutoFit/>
          </a:bodyPr>
          <a:lstStyle/>
          <a:p>
            <a:r>
              <a:rPr lang="en-US" sz="1400" b="1" dirty="0">
                <a:latin typeface="Avenir Next LT Pro Demi" panose="020B0504020202020204" pitchFamily="34" charset="77"/>
              </a:rPr>
              <a:t>Breast density </a:t>
            </a:r>
            <a:r>
              <a:rPr lang="en-US" sz="1200" dirty="0">
                <a:latin typeface="Avenir Next LT Pro" panose="020B0504020202020204" pitchFamily="34" charset="77"/>
              </a:rPr>
              <a:t>is the most common risk factor for breast cancer</a:t>
            </a:r>
            <a:r>
              <a:rPr lang="en-US" sz="1200" baseline="30000" dirty="0">
                <a:latin typeface="Avenir Next LT Pro" panose="020B0504020202020204" pitchFamily="34" charset="77"/>
              </a:rPr>
              <a:t>3</a:t>
            </a:r>
          </a:p>
        </p:txBody>
      </p:sp>
      <p:grpSp>
        <p:nvGrpSpPr>
          <p:cNvPr id="10" name="Group 9">
            <a:extLst>
              <a:ext uri="{FF2B5EF4-FFF2-40B4-BE49-F238E27FC236}">
                <a16:creationId xmlns:a16="http://schemas.microsoft.com/office/drawing/2014/main" id="{1F85E79D-C257-FE46-B10B-9CE6761C500F}"/>
              </a:ext>
            </a:extLst>
          </p:cNvPr>
          <p:cNvGrpSpPr/>
          <p:nvPr/>
        </p:nvGrpSpPr>
        <p:grpSpPr>
          <a:xfrm>
            <a:off x="427918" y="1456196"/>
            <a:ext cx="3155222" cy="1363908"/>
            <a:chOff x="377687" y="1348118"/>
            <a:chExt cx="3155222" cy="1363908"/>
          </a:xfrm>
        </p:grpSpPr>
        <p:pic>
          <p:nvPicPr>
            <p:cNvPr id="8" name="Picture 7">
              <a:extLst>
                <a:ext uri="{FF2B5EF4-FFF2-40B4-BE49-F238E27FC236}">
                  <a16:creationId xmlns:a16="http://schemas.microsoft.com/office/drawing/2014/main" id="{8C31CCF5-7D67-7041-A4BB-47F3F21B825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803" y="1503606"/>
              <a:ext cx="595356" cy="595356"/>
            </a:xfrm>
            <a:prstGeom prst="rect">
              <a:avLst/>
            </a:prstGeom>
          </p:spPr>
        </p:pic>
        <p:pic>
          <p:nvPicPr>
            <p:cNvPr id="52" name="Picture 51">
              <a:extLst>
                <a:ext uri="{FF2B5EF4-FFF2-40B4-BE49-F238E27FC236}">
                  <a16:creationId xmlns:a16="http://schemas.microsoft.com/office/drawing/2014/main" id="{1B590967-5873-4143-AF42-5A567C672F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71" y="1503606"/>
              <a:ext cx="595356" cy="595356"/>
            </a:xfrm>
            <a:prstGeom prst="rect">
              <a:avLst/>
            </a:prstGeom>
          </p:spPr>
        </p:pic>
        <p:pic>
          <p:nvPicPr>
            <p:cNvPr id="53" name="Picture 52">
              <a:extLst>
                <a:ext uri="{FF2B5EF4-FFF2-40B4-BE49-F238E27FC236}">
                  <a16:creationId xmlns:a16="http://schemas.microsoft.com/office/drawing/2014/main" id="{59A4D088-42F4-CF49-9305-FA8C7BF17D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8539" y="1503606"/>
              <a:ext cx="595356" cy="595356"/>
            </a:xfrm>
            <a:prstGeom prst="rect">
              <a:avLst/>
            </a:prstGeom>
          </p:spPr>
        </p:pic>
        <p:pic>
          <p:nvPicPr>
            <p:cNvPr id="54" name="Picture 53">
              <a:extLst>
                <a:ext uri="{FF2B5EF4-FFF2-40B4-BE49-F238E27FC236}">
                  <a16:creationId xmlns:a16="http://schemas.microsoft.com/office/drawing/2014/main" id="{91F89423-9BBC-4746-AD2F-14F281EACA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56407" y="1503606"/>
              <a:ext cx="595356" cy="595356"/>
            </a:xfrm>
            <a:prstGeom prst="rect">
              <a:avLst/>
            </a:prstGeom>
          </p:spPr>
        </p:pic>
        <p:pic>
          <p:nvPicPr>
            <p:cNvPr id="55" name="Picture 54">
              <a:extLst>
                <a:ext uri="{FF2B5EF4-FFF2-40B4-BE49-F238E27FC236}">
                  <a16:creationId xmlns:a16="http://schemas.microsoft.com/office/drawing/2014/main" id="{77F122D4-9977-9C48-8CC9-117AF15267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64276" y="1503606"/>
              <a:ext cx="595356" cy="595356"/>
            </a:xfrm>
            <a:prstGeom prst="rect">
              <a:avLst/>
            </a:prstGeom>
          </p:spPr>
        </p:pic>
        <p:pic>
          <p:nvPicPr>
            <p:cNvPr id="56" name="Picture 55">
              <a:extLst>
                <a:ext uri="{FF2B5EF4-FFF2-40B4-BE49-F238E27FC236}">
                  <a16:creationId xmlns:a16="http://schemas.microsoft.com/office/drawing/2014/main" id="{1626B86E-7F94-2845-B724-15695A5A4A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2803" y="2116670"/>
              <a:ext cx="595356" cy="595356"/>
            </a:xfrm>
            <a:prstGeom prst="rect">
              <a:avLst/>
            </a:prstGeom>
          </p:spPr>
        </p:pic>
        <p:pic>
          <p:nvPicPr>
            <p:cNvPr id="57" name="Picture 56">
              <a:extLst>
                <a:ext uri="{FF2B5EF4-FFF2-40B4-BE49-F238E27FC236}">
                  <a16:creationId xmlns:a16="http://schemas.microsoft.com/office/drawing/2014/main" id="{12D817CE-A6A7-D94F-B84D-29686B1CA6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671" y="2116670"/>
              <a:ext cx="595356" cy="595356"/>
            </a:xfrm>
            <a:prstGeom prst="rect">
              <a:avLst/>
            </a:prstGeom>
          </p:spPr>
        </p:pic>
        <p:pic>
          <p:nvPicPr>
            <p:cNvPr id="58" name="Picture 57">
              <a:extLst>
                <a:ext uri="{FF2B5EF4-FFF2-40B4-BE49-F238E27FC236}">
                  <a16:creationId xmlns:a16="http://schemas.microsoft.com/office/drawing/2014/main" id="{6ACA8D1C-140C-3E4B-BFA5-981FAFA923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48539" y="2116670"/>
              <a:ext cx="595356" cy="595356"/>
            </a:xfrm>
            <a:prstGeom prst="rect">
              <a:avLst/>
            </a:prstGeom>
          </p:spPr>
        </p:pic>
        <p:pic>
          <p:nvPicPr>
            <p:cNvPr id="59" name="Picture 58">
              <a:extLst>
                <a:ext uri="{FF2B5EF4-FFF2-40B4-BE49-F238E27FC236}">
                  <a16:creationId xmlns:a16="http://schemas.microsoft.com/office/drawing/2014/main" id="{041B9CC9-B8B6-B24A-AE7F-534106A524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56407" y="2116670"/>
              <a:ext cx="595356" cy="595356"/>
            </a:xfrm>
            <a:prstGeom prst="rect">
              <a:avLst/>
            </a:prstGeom>
          </p:spPr>
        </p:pic>
        <p:pic>
          <p:nvPicPr>
            <p:cNvPr id="60" name="Picture 59">
              <a:extLst>
                <a:ext uri="{FF2B5EF4-FFF2-40B4-BE49-F238E27FC236}">
                  <a16:creationId xmlns:a16="http://schemas.microsoft.com/office/drawing/2014/main" id="{1FFBC5DC-9D76-CB45-B70B-B4EF5E6235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64276" y="2116670"/>
              <a:ext cx="595356" cy="595356"/>
            </a:xfrm>
            <a:prstGeom prst="rect">
              <a:avLst/>
            </a:prstGeom>
          </p:spPr>
        </p:pic>
        <p:sp>
          <p:nvSpPr>
            <p:cNvPr id="9" name="Rectangle 8">
              <a:extLst>
                <a:ext uri="{FF2B5EF4-FFF2-40B4-BE49-F238E27FC236}">
                  <a16:creationId xmlns:a16="http://schemas.microsoft.com/office/drawing/2014/main" id="{E305CF76-DF5D-A948-B783-222CD8045DC0}"/>
                </a:ext>
              </a:extLst>
            </p:cNvPr>
            <p:cNvSpPr/>
            <p:nvPr/>
          </p:nvSpPr>
          <p:spPr>
            <a:xfrm>
              <a:off x="377687" y="2098962"/>
              <a:ext cx="3155222" cy="61306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2097D216-5FDA-3045-BB3A-3AE1232805F8}"/>
                </a:ext>
              </a:extLst>
            </p:cNvPr>
            <p:cNvSpPr/>
            <p:nvPr/>
          </p:nvSpPr>
          <p:spPr>
            <a:xfrm>
              <a:off x="2851763" y="1348118"/>
              <a:ext cx="620380" cy="750844"/>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40E06EEA-8175-E94A-98B4-B75E032C07B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64204" y="1612520"/>
            <a:ext cx="1014984" cy="1014984"/>
          </a:xfrm>
          <a:prstGeom prst="rect">
            <a:avLst/>
          </a:prstGeom>
        </p:spPr>
      </p:pic>
      <p:pic>
        <p:nvPicPr>
          <p:cNvPr id="26" name="Picture 25">
            <a:extLst>
              <a:ext uri="{FF2B5EF4-FFF2-40B4-BE49-F238E27FC236}">
                <a16:creationId xmlns:a16="http://schemas.microsoft.com/office/drawing/2014/main" id="{CE3BB602-3F22-B248-92B6-563CF337D8D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45373" y="3758204"/>
            <a:ext cx="1069848" cy="1069848"/>
          </a:xfrm>
          <a:prstGeom prst="rect">
            <a:avLst/>
          </a:prstGeom>
        </p:spPr>
      </p:pic>
      <p:sp>
        <p:nvSpPr>
          <p:cNvPr id="44" name="TextBox 43">
            <a:extLst>
              <a:ext uri="{FF2B5EF4-FFF2-40B4-BE49-F238E27FC236}">
                <a16:creationId xmlns:a16="http://schemas.microsoft.com/office/drawing/2014/main" id="{86EF0972-F308-D224-1779-4B6F291AF1F0}"/>
              </a:ext>
            </a:extLst>
          </p:cNvPr>
          <p:cNvSpPr txBox="1"/>
          <p:nvPr/>
        </p:nvSpPr>
        <p:spPr>
          <a:xfrm>
            <a:off x="4581270" y="4506213"/>
            <a:ext cx="973402" cy="70788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effectLst/>
                <a:uLnTx/>
                <a:uFillTx/>
                <a:latin typeface="Avenir Next LT Pro" panose="020B0504020202020204" pitchFamily="34" charset="77"/>
              </a:rPr>
              <a:t>4x</a:t>
            </a:r>
            <a:endParaRPr kumimoji="0" lang="en-US" sz="2400" b="0" i="0" u="none" strike="noStrike" kern="1200" cap="none" spc="-150" normalizeH="0" baseline="65000" noProof="0">
              <a:ln>
                <a:noFill/>
              </a:ln>
              <a:effectLst/>
              <a:uLnTx/>
              <a:uFillTx/>
              <a:latin typeface="Avenir Next LT Pro" panose="020B0504020202020204" pitchFamily="34" charset="77"/>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150" normalizeH="0" baseline="65000" noProof="0">
              <a:ln>
                <a:noFill/>
              </a:ln>
              <a:effectLst/>
              <a:uLnTx/>
              <a:uFillTx/>
              <a:latin typeface="Avenir Next LT Pro" panose="020B0504020202020204" pitchFamily="34" charset="77"/>
            </a:endParaRPr>
          </a:p>
        </p:txBody>
      </p:sp>
      <p:pic>
        <p:nvPicPr>
          <p:cNvPr id="62" name="Picture 61">
            <a:extLst>
              <a:ext uri="{FF2B5EF4-FFF2-40B4-BE49-F238E27FC236}">
                <a16:creationId xmlns:a16="http://schemas.microsoft.com/office/drawing/2014/main" id="{B10A8FFA-BA26-9245-AFE6-D8AAE13C0161}"/>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8378575" y="3758204"/>
            <a:ext cx="1069848" cy="1069848"/>
          </a:xfrm>
          <a:prstGeom prst="rect">
            <a:avLst/>
          </a:prstGeom>
        </p:spPr>
      </p:pic>
      <p:sp>
        <p:nvSpPr>
          <p:cNvPr id="63" name="TextBox 62">
            <a:extLst>
              <a:ext uri="{FF2B5EF4-FFF2-40B4-BE49-F238E27FC236}">
                <a16:creationId xmlns:a16="http://schemas.microsoft.com/office/drawing/2014/main" id="{5217BF63-DA7A-E547-8DE1-96DC091A5416}"/>
              </a:ext>
            </a:extLst>
          </p:cNvPr>
          <p:cNvSpPr txBox="1"/>
          <p:nvPr/>
        </p:nvSpPr>
        <p:spPr>
          <a:xfrm>
            <a:off x="8460064" y="4506213"/>
            <a:ext cx="973402" cy="70788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a:latin typeface="Avenir Next LT Pro" panose="020B0504020202020204" pitchFamily="34" charset="77"/>
              </a:rPr>
              <a:t>2</a:t>
            </a:r>
            <a:r>
              <a:rPr kumimoji="0" lang="en-US" sz="2400" b="1" i="0" u="none" strike="noStrike" kern="1200" cap="none" spc="0" normalizeH="0" baseline="0" noProof="0">
                <a:ln>
                  <a:noFill/>
                </a:ln>
                <a:effectLst/>
                <a:uLnTx/>
                <a:uFillTx/>
                <a:latin typeface="Avenir Next LT Pro" panose="020B0504020202020204" pitchFamily="34" charset="77"/>
              </a:rPr>
              <a:t>x</a:t>
            </a:r>
            <a:endParaRPr kumimoji="0" lang="en-US" sz="2400" b="0" i="0" u="none" strike="noStrike" kern="1200" cap="none" spc="-150" normalizeH="0" baseline="65000" noProof="0">
              <a:ln>
                <a:noFill/>
              </a:ln>
              <a:effectLst/>
              <a:uLnTx/>
              <a:uFillTx/>
              <a:latin typeface="Avenir Next LT Pro" panose="020B0504020202020204" pitchFamily="34" charset="77"/>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150" normalizeH="0" baseline="65000" noProof="0">
              <a:ln>
                <a:noFill/>
              </a:ln>
              <a:effectLst/>
              <a:uLnTx/>
              <a:uFillTx/>
              <a:latin typeface="Avenir Next LT Pro" panose="020B0504020202020204" pitchFamily="34" charset="77"/>
            </a:endParaRPr>
          </a:p>
        </p:txBody>
      </p:sp>
      <p:pic>
        <p:nvPicPr>
          <p:cNvPr id="64" name="Picture 63">
            <a:extLst>
              <a:ext uri="{FF2B5EF4-FFF2-40B4-BE49-F238E27FC236}">
                <a16:creationId xmlns:a16="http://schemas.microsoft.com/office/drawing/2014/main" id="{7A9EE7D7-ADF4-C148-ADF1-99D178182917}"/>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10278218" y="3758204"/>
            <a:ext cx="1069848" cy="1069848"/>
          </a:xfrm>
          <a:prstGeom prst="rect">
            <a:avLst/>
          </a:prstGeom>
        </p:spPr>
      </p:pic>
      <p:grpSp>
        <p:nvGrpSpPr>
          <p:cNvPr id="77" name="Group 76">
            <a:extLst>
              <a:ext uri="{FF2B5EF4-FFF2-40B4-BE49-F238E27FC236}">
                <a16:creationId xmlns:a16="http://schemas.microsoft.com/office/drawing/2014/main" id="{79ABE29E-665E-3549-BBC2-1E040D0D7F97}"/>
              </a:ext>
            </a:extLst>
          </p:cNvPr>
          <p:cNvGrpSpPr/>
          <p:nvPr/>
        </p:nvGrpSpPr>
        <p:grpSpPr>
          <a:xfrm>
            <a:off x="4469845" y="1520194"/>
            <a:ext cx="2709197" cy="1368673"/>
            <a:chOff x="7785365" y="365124"/>
            <a:chExt cx="2709197" cy="1368673"/>
          </a:xfrm>
        </p:grpSpPr>
        <p:sp>
          <p:nvSpPr>
            <p:cNvPr id="27" name="Rectangle 26">
              <a:extLst>
                <a:ext uri="{FF2B5EF4-FFF2-40B4-BE49-F238E27FC236}">
                  <a16:creationId xmlns:a16="http://schemas.microsoft.com/office/drawing/2014/main" id="{5722CB82-7EAC-6C4F-90C5-591B0DE281AA}"/>
                </a:ext>
              </a:extLst>
            </p:cNvPr>
            <p:cNvSpPr/>
            <p:nvPr/>
          </p:nvSpPr>
          <p:spPr>
            <a:xfrm>
              <a:off x="7785365" y="365124"/>
              <a:ext cx="2661781" cy="1368673"/>
            </a:xfrm>
            <a:prstGeom prst="rect">
              <a:avLst/>
            </a:prstGeom>
            <a:solidFill>
              <a:srgbClr val="00E0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33D6B437-5B0F-9741-9371-0B30FBE47D14}"/>
                </a:ext>
              </a:extLst>
            </p:cNvPr>
            <p:cNvSpPr txBox="1"/>
            <p:nvPr/>
          </p:nvSpPr>
          <p:spPr>
            <a:xfrm>
              <a:off x="7785366" y="439019"/>
              <a:ext cx="251934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a:ln>
                    <a:noFill/>
                  </a:ln>
                  <a:effectLst/>
                  <a:uLnTx/>
                  <a:uFillTx/>
                  <a:latin typeface="Avenir Next LT Pro Demi" panose="020B0504020202020204" pitchFamily="34" charset="77"/>
                </a:rPr>
                <a:t>Cancer in dense breasts</a:t>
              </a:r>
              <a:endParaRPr kumimoji="0" lang="en-US" sz="1200" u="none" strike="noStrike" kern="1200" cap="none" spc="-150" normalizeH="0" baseline="30000" noProof="0">
                <a:ln>
                  <a:noFill/>
                </a:ln>
                <a:effectLst/>
                <a:uLnTx/>
                <a:uFillTx/>
                <a:latin typeface="Avenir Next LT Pro Demi" panose="020B0504020202020204" pitchFamily="34" charset="77"/>
              </a:endParaRPr>
            </a:p>
          </p:txBody>
        </p:sp>
        <p:sp>
          <p:nvSpPr>
            <p:cNvPr id="66" name="TextBox 65">
              <a:extLst>
                <a:ext uri="{FF2B5EF4-FFF2-40B4-BE49-F238E27FC236}">
                  <a16:creationId xmlns:a16="http://schemas.microsoft.com/office/drawing/2014/main" id="{7A65A37E-DE6D-0542-A0C1-748CAE4A7E1C}"/>
                </a:ext>
              </a:extLst>
            </p:cNvPr>
            <p:cNvSpPr txBox="1"/>
            <p:nvPr/>
          </p:nvSpPr>
          <p:spPr>
            <a:xfrm>
              <a:off x="7993376" y="689882"/>
              <a:ext cx="987412"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a:ln>
                    <a:noFill/>
                  </a:ln>
                  <a:effectLst/>
                  <a:uLnTx/>
                  <a:uFillTx/>
                  <a:latin typeface="Avenir Next LT Pro" panose="020B0504020202020204" pitchFamily="34" charset="77"/>
                </a:rPr>
                <a:t>Mammography</a:t>
              </a:r>
              <a:endParaRPr kumimoji="0" lang="en-US" sz="900" i="0" u="none" strike="noStrike" kern="1200" cap="none" spc="-150" normalizeH="0" baseline="30000" noProof="0">
                <a:ln>
                  <a:noFill/>
                </a:ln>
                <a:effectLst/>
                <a:uLnTx/>
                <a:uFillTx/>
                <a:latin typeface="Avenir Next LT Pro" panose="020B0504020202020204" pitchFamily="34" charset="77"/>
              </a:endParaRPr>
            </a:p>
          </p:txBody>
        </p:sp>
        <p:sp>
          <p:nvSpPr>
            <p:cNvPr id="67" name="TextBox 66">
              <a:extLst>
                <a:ext uri="{FF2B5EF4-FFF2-40B4-BE49-F238E27FC236}">
                  <a16:creationId xmlns:a16="http://schemas.microsoft.com/office/drawing/2014/main" id="{A70B68A3-5E27-EF4E-A7A9-90796962D2F2}"/>
                </a:ext>
              </a:extLst>
            </p:cNvPr>
            <p:cNvSpPr txBox="1"/>
            <p:nvPr/>
          </p:nvSpPr>
          <p:spPr>
            <a:xfrm>
              <a:off x="9267908" y="689882"/>
              <a:ext cx="987412"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a:ln>
                    <a:noFill/>
                  </a:ln>
                  <a:effectLst/>
                  <a:uLnTx/>
                  <a:uFillTx/>
                  <a:latin typeface="Avenir Next LT Pro" panose="020B0504020202020204" pitchFamily="34" charset="77"/>
                </a:rPr>
                <a:t>Ultrasound</a:t>
              </a:r>
              <a:endParaRPr kumimoji="0" lang="en-US" sz="900" i="0" u="none" strike="noStrike" kern="1200" cap="none" spc="-150" normalizeH="0" baseline="30000" noProof="0">
                <a:ln>
                  <a:noFill/>
                </a:ln>
                <a:effectLst/>
                <a:uLnTx/>
                <a:uFillTx/>
                <a:latin typeface="Avenir Next LT Pro" panose="020B0504020202020204" pitchFamily="34" charset="77"/>
              </a:endParaRPr>
            </a:p>
          </p:txBody>
        </p:sp>
        <p:grpSp>
          <p:nvGrpSpPr>
            <p:cNvPr id="70" name="Group 69">
              <a:extLst>
                <a:ext uri="{FF2B5EF4-FFF2-40B4-BE49-F238E27FC236}">
                  <a16:creationId xmlns:a16="http://schemas.microsoft.com/office/drawing/2014/main" id="{EC13D72E-E69C-1341-9228-5E13345A60DE}"/>
                </a:ext>
              </a:extLst>
            </p:cNvPr>
            <p:cNvGrpSpPr/>
            <p:nvPr/>
          </p:nvGrpSpPr>
          <p:grpSpPr>
            <a:xfrm>
              <a:off x="8198021" y="922392"/>
              <a:ext cx="578122" cy="378901"/>
              <a:chOff x="4812460" y="1946498"/>
              <a:chExt cx="578122" cy="422280"/>
            </a:xfrm>
            <a:solidFill>
              <a:srgbClr val="FFFFFF"/>
            </a:solidFill>
          </p:grpSpPr>
          <p:sp>
            <p:nvSpPr>
              <p:cNvPr id="33" name="Oval 32">
                <a:extLst>
                  <a:ext uri="{FF2B5EF4-FFF2-40B4-BE49-F238E27FC236}">
                    <a16:creationId xmlns:a16="http://schemas.microsoft.com/office/drawing/2014/main" id="{F4E5621D-6676-4D4A-B923-C32134684663}"/>
                  </a:ext>
                </a:extLst>
              </p:cNvPr>
              <p:cNvSpPr/>
              <p:nvPr/>
            </p:nvSpPr>
            <p:spPr>
              <a:xfrm>
                <a:off x="4812460" y="1968144"/>
                <a:ext cx="226175" cy="2308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C4F0926A-ABDF-A64D-9836-717A10D6BCA5}"/>
                  </a:ext>
                </a:extLst>
              </p:cNvPr>
              <p:cNvSpPr/>
              <p:nvPr/>
            </p:nvSpPr>
            <p:spPr>
              <a:xfrm>
                <a:off x="5080292" y="1946498"/>
                <a:ext cx="310290" cy="31667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D6C8A360-6BAA-494D-92B5-360C0CB51032}"/>
                  </a:ext>
                </a:extLst>
              </p:cNvPr>
              <p:cNvSpPr/>
              <p:nvPr/>
            </p:nvSpPr>
            <p:spPr>
              <a:xfrm>
                <a:off x="4945429" y="2188079"/>
                <a:ext cx="177055" cy="1806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TextBox 70">
              <a:extLst>
                <a:ext uri="{FF2B5EF4-FFF2-40B4-BE49-F238E27FC236}">
                  <a16:creationId xmlns:a16="http://schemas.microsoft.com/office/drawing/2014/main" id="{CAB8A4E4-65B6-DC40-8FA0-026E5C1212B5}"/>
                </a:ext>
              </a:extLst>
            </p:cNvPr>
            <p:cNvSpPr txBox="1"/>
            <p:nvPr/>
          </p:nvSpPr>
          <p:spPr>
            <a:xfrm>
              <a:off x="7993375" y="1350243"/>
              <a:ext cx="1278493" cy="307777"/>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a:ln>
                    <a:noFill/>
                  </a:ln>
                  <a:effectLst/>
                  <a:uLnTx/>
                  <a:uFillTx/>
                  <a:latin typeface="Avenir Next LT Pro" panose="020B0504020202020204" pitchFamily="34" charset="77"/>
                </a:rPr>
                <a:t>Both dense tissue and cancer appear white</a:t>
              </a:r>
              <a:endParaRPr kumimoji="0" lang="en-US" sz="700" i="0" u="none" strike="noStrike" kern="1200" cap="none" spc="-150" normalizeH="0" baseline="30000" noProof="0">
                <a:ln>
                  <a:noFill/>
                </a:ln>
                <a:effectLst/>
                <a:uLnTx/>
                <a:uFillTx/>
                <a:latin typeface="Avenir Next LT Pro" panose="020B0504020202020204" pitchFamily="34" charset="77"/>
              </a:endParaRPr>
            </a:p>
          </p:txBody>
        </p:sp>
        <p:sp>
          <p:nvSpPr>
            <p:cNvPr id="72" name="TextBox 71">
              <a:extLst>
                <a:ext uri="{FF2B5EF4-FFF2-40B4-BE49-F238E27FC236}">
                  <a16:creationId xmlns:a16="http://schemas.microsoft.com/office/drawing/2014/main" id="{2FDDB570-47D0-514F-B5EF-DE14BDA089A8}"/>
                </a:ext>
              </a:extLst>
            </p:cNvPr>
            <p:cNvSpPr txBox="1"/>
            <p:nvPr/>
          </p:nvSpPr>
          <p:spPr>
            <a:xfrm>
              <a:off x="9216069" y="1350243"/>
              <a:ext cx="1278493" cy="307777"/>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a:ln>
                    <a:noFill/>
                  </a:ln>
                  <a:effectLst/>
                  <a:uLnTx/>
                  <a:uFillTx/>
                  <a:latin typeface="Avenir Next LT Pro" panose="020B0504020202020204" pitchFamily="34" charset="77"/>
                </a:rPr>
                <a:t>Dense tissue appears white, cancer as black</a:t>
              </a:r>
              <a:endParaRPr kumimoji="0" lang="en-US" sz="700" i="0" u="none" strike="noStrike" kern="1200" cap="none" spc="-150" normalizeH="0" baseline="30000" noProof="0">
                <a:ln>
                  <a:noFill/>
                </a:ln>
                <a:effectLst/>
                <a:uLnTx/>
                <a:uFillTx/>
                <a:latin typeface="Avenir Next LT Pro" panose="020B0504020202020204" pitchFamily="34" charset="77"/>
              </a:endParaRPr>
            </a:p>
          </p:txBody>
        </p:sp>
        <p:grpSp>
          <p:nvGrpSpPr>
            <p:cNvPr id="73" name="Group 72">
              <a:extLst>
                <a:ext uri="{FF2B5EF4-FFF2-40B4-BE49-F238E27FC236}">
                  <a16:creationId xmlns:a16="http://schemas.microsoft.com/office/drawing/2014/main" id="{10CA3065-F01E-6A44-A3AF-C83AB3A021A6}"/>
                </a:ext>
              </a:extLst>
            </p:cNvPr>
            <p:cNvGrpSpPr/>
            <p:nvPr/>
          </p:nvGrpSpPr>
          <p:grpSpPr>
            <a:xfrm>
              <a:off x="9481721" y="922392"/>
              <a:ext cx="578122" cy="378901"/>
              <a:chOff x="4912819" y="1946498"/>
              <a:chExt cx="578122" cy="422280"/>
            </a:xfrm>
            <a:solidFill>
              <a:srgbClr val="000000"/>
            </a:solidFill>
          </p:grpSpPr>
          <p:sp>
            <p:nvSpPr>
              <p:cNvPr id="74" name="Oval 73">
                <a:extLst>
                  <a:ext uri="{FF2B5EF4-FFF2-40B4-BE49-F238E27FC236}">
                    <a16:creationId xmlns:a16="http://schemas.microsoft.com/office/drawing/2014/main" id="{8B4D9E0D-1882-8346-800C-C35A0FC85DFA}"/>
                  </a:ext>
                </a:extLst>
              </p:cNvPr>
              <p:cNvSpPr/>
              <p:nvPr/>
            </p:nvSpPr>
            <p:spPr>
              <a:xfrm>
                <a:off x="4912819" y="1968144"/>
                <a:ext cx="226175" cy="2308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1CFF1031-4872-6B45-BCBB-AD6357875544}"/>
                  </a:ext>
                </a:extLst>
              </p:cNvPr>
              <p:cNvSpPr/>
              <p:nvPr/>
            </p:nvSpPr>
            <p:spPr>
              <a:xfrm>
                <a:off x="5180651" y="1946498"/>
                <a:ext cx="310290" cy="31667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D4E4612E-7D5B-EC4E-81AF-BC062C487F7D}"/>
                  </a:ext>
                </a:extLst>
              </p:cNvPr>
              <p:cNvSpPr/>
              <p:nvPr/>
            </p:nvSpPr>
            <p:spPr>
              <a:xfrm>
                <a:off x="5045788" y="2188079"/>
                <a:ext cx="177055" cy="1806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79" name="Picture 78">
            <a:extLst>
              <a:ext uri="{FF2B5EF4-FFF2-40B4-BE49-F238E27FC236}">
                <a16:creationId xmlns:a16="http://schemas.microsoft.com/office/drawing/2014/main" id="{5E64D219-8828-6C45-A362-71084BDB1AB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445015" y="3758204"/>
            <a:ext cx="1103766" cy="1116356"/>
          </a:xfrm>
          <a:prstGeom prst="rect">
            <a:avLst/>
          </a:prstGeom>
        </p:spPr>
      </p:pic>
      <p:sp>
        <p:nvSpPr>
          <p:cNvPr id="40" name="TextBox 39"/>
          <p:cNvSpPr txBox="1"/>
          <p:nvPr/>
        </p:nvSpPr>
        <p:spPr>
          <a:xfrm>
            <a:off x="6668812" y="4123386"/>
            <a:ext cx="756766"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u="none" strike="noStrike" kern="1200" cap="none" spc="-150" normalizeH="0" baseline="0" noProof="0">
                <a:ln>
                  <a:noFill/>
                </a:ln>
                <a:solidFill>
                  <a:schemeClr val="accent1"/>
                </a:solidFill>
                <a:effectLst/>
                <a:uLnTx/>
                <a:uFillTx/>
                <a:latin typeface="Avenir Next LT Pro Demi" panose="020B0504020202020204" pitchFamily="34" charset="77"/>
              </a:rPr>
              <a:t>71%</a:t>
            </a:r>
            <a:endParaRPr kumimoji="0" lang="en-US" b="1" u="none" strike="noStrike" kern="1200" cap="none" spc="-150" normalizeH="0" baseline="65000" noProof="0">
              <a:ln>
                <a:noFill/>
              </a:ln>
              <a:solidFill>
                <a:schemeClr val="accent1"/>
              </a:solidFill>
              <a:effectLst/>
              <a:uLnTx/>
              <a:uFillTx/>
              <a:latin typeface="Avenir Next LT Pro Demi" panose="020B0504020202020204" pitchFamily="34" charset="77"/>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1" u="none" strike="noStrike" kern="1200" cap="none" spc="-150" normalizeH="0" baseline="65000" noProof="0">
              <a:ln>
                <a:noFill/>
              </a:ln>
              <a:solidFill>
                <a:schemeClr val="accent1"/>
              </a:solidFill>
              <a:effectLst/>
              <a:uLnTx/>
              <a:uFillTx/>
              <a:latin typeface="Avenir Next LT Pro Demi" panose="020B0504020202020204" pitchFamily="34" charset="77"/>
            </a:endParaRPr>
          </a:p>
        </p:txBody>
      </p:sp>
      <p:sp>
        <p:nvSpPr>
          <p:cNvPr id="48" name="Slide Number Placeholder 3">
            <a:extLst>
              <a:ext uri="{FF2B5EF4-FFF2-40B4-BE49-F238E27FC236}">
                <a16:creationId xmlns:a16="http://schemas.microsoft.com/office/drawing/2014/main" id="{E5DB2A9C-5DB0-CE4C-ACA0-4002B122DEE3}"/>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3</a:t>
            </a:fld>
            <a:endParaRPr lang="en-US"/>
          </a:p>
        </p:txBody>
      </p:sp>
    </p:spTree>
    <p:extLst>
      <p:ext uri="{BB962C8B-B14F-4D97-AF65-F5344CB8AC3E}">
        <p14:creationId xmlns:p14="http://schemas.microsoft.com/office/powerpoint/2010/main" val="617843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5F4439-E05E-2549-9DBA-E28D375D7514}"/>
              </a:ext>
            </a:extLst>
          </p:cNvPr>
          <p:cNvSpPr>
            <a:spLocks noGrp="1"/>
          </p:cNvSpPr>
          <p:nvPr>
            <p:ph type="title"/>
          </p:nvPr>
        </p:nvSpPr>
        <p:spPr>
          <a:xfrm>
            <a:off x="377825" y="365125"/>
            <a:ext cx="11714858" cy="847725"/>
          </a:xfrm>
        </p:spPr>
        <p:txBody>
          <a:bodyPr/>
          <a:lstStyle/>
          <a:p>
            <a:r>
              <a:rPr lang="en-US"/>
              <a:t>Most states require providers to inform about breast density</a:t>
            </a:r>
          </a:p>
        </p:txBody>
      </p:sp>
      <p:sp>
        <p:nvSpPr>
          <p:cNvPr id="2" name="Content Placeholder 1"/>
          <p:cNvSpPr>
            <a:spLocks noGrp="1"/>
          </p:cNvSpPr>
          <p:nvPr>
            <p:ph sz="quarter" idx="4294967295"/>
          </p:nvPr>
        </p:nvSpPr>
        <p:spPr>
          <a:xfrm>
            <a:off x="390181" y="1361630"/>
            <a:ext cx="5046663" cy="600075"/>
          </a:xfrm>
        </p:spPr>
        <p:txBody>
          <a:bodyPr/>
          <a:lstStyle/>
          <a:p>
            <a:pPr>
              <a:lnSpc>
                <a:spcPct val="100000"/>
              </a:lnSpc>
              <a:spcBef>
                <a:spcPts val="0"/>
              </a:spcBef>
              <a:spcAft>
                <a:spcPts val="600"/>
              </a:spcAft>
            </a:pPr>
            <a:r>
              <a:rPr lang="en-US" sz="2000" dirty="0">
                <a:solidFill>
                  <a:schemeClr val="tx1"/>
                </a:solidFill>
                <a:latin typeface="Avenir Next LT Pro Demi" panose="020B0504020202020204" pitchFamily="34" charset="77"/>
                <a:ea typeface="+mj-ea"/>
              </a:rPr>
              <a:t>M</a:t>
            </a:r>
            <a:r>
              <a:rPr kumimoji="0" lang="en-US" sz="2000" u="none" strike="noStrike" kern="1200" cap="none" spc="0" normalizeH="0" baseline="0" noProof="0" dirty="0" err="1">
                <a:ln>
                  <a:noFill/>
                </a:ln>
                <a:solidFill>
                  <a:schemeClr val="tx1"/>
                </a:solidFill>
                <a:effectLst/>
                <a:uLnTx/>
                <a:uFillTx/>
                <a:latin typeface="Avenir Next LT Pro Demi" panose="020B0504020202020204" pitchFamily="34" charset="77"/>
                <a:ea typeface="+mj-ea"/>
              </a:rPr>
              <a:t>ammography</a:t>
            </a:r>
            <a:r>
              <a:rPr kumimoji="0" lang="en-US" sz="2000" u="none" strike="noStrike" kern="1200" cap="none" spc="0" normalizeH="0" baseline="0" noProof="0" dirty="0">
                <a:ln>
                  <a:noFill/>
                </a:ln>
                <a:solidFill>
                  <a:schemeClr val="tx1"/>
                </a:solidFill>
                <a:effectLst/>
                <a:uLnTx/>
                <a:uFillTx/>
                <a:latin typeface="Avenir Next LT Pro Demi" panose="020B0504020202020204" pitchFamily="34" charset="77"/>
                <a:ea typeface="+mj-ea"/>
              </a:rPr>
              <a:t> report letters</a:t>
            </a:r>
            <a:endParaRPr lang="en-US" sz="2000" dirty="0">
              <a:solidFill>
                <a:schemeClr val="tx1"/>
              </a:solidFill>
              <a:latin typeface="Avenir Next LT Pro Demi" panose="020B0504020202020204" pitchFamily="34" charset="77"/>
            </a:endParaRPr>
          </a:p>
          <a:p>
            <a:pPr marL="233363" indent="-233363">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Language vastly differs by state</a:t>
            </a:r>
          </a:p>
          <a:p>
            <a:pPr marL="233363" indent="-233363">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FDA developing breast density national reporting language to set a minimum standard for all states</a:t>
            </a:r>
          </a:p>
          <a:p>
            <a:pPr marL="233363" indent="-233363">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Letters inform, but do not educate</a:t>
            </a:r>
          </a:p>
        </p:txBody>
      </p:sp>
      <p:sp>
        <p:nvSpPr>
          <p:cNvPr id="18" name="TextBox 17"/>
          <p:cNvSpPr txBox="1"/>
          <p:nvPr/>
        </p:nvSpPr>
        <p:spPr>
          <a:xfrm>
            <a:off x="6143536" y="1377915"/>
            <a:ext cx="5553163" cy="369332"/>
          </a:xfrm>
          <a:prstGeom prst="rect">
            <a:avLst/>
          </a:prstGeom>
          <a:solidFill>
            <a:srgbClr val="00E0FF">
              <a:alpha val="25098"/>
            </a:srgbClr>
          </a:solidFill>
        </p:spPr>
        <p:txBody>
          <a:bodyPr wrap="square" rtlCol="0">
            <a:spAutoFit/>
          </a:bodyPr>
          <a:lstStyle>
            <a:defPPr>
              <a:defRPr lang="en-US"/>
            </a:defPPr>
            <a:lvl1pPr marR="0" lvl="0" indent="0" algn="ctr" fontAlgn="auto">
              <a:lnSpc>
                <a:spcPct val="100000"/>
              </a:lnSpc>
              <a:spcBef>
                <a:spcPts val="0"/>
              </a:spcBef>
              <a:spcAft>
                <a:spcPts val="0"/>
              </a:spcAft>
              <a:buClrTx/>
              <a:buSzTx/>
              <a:buFontTx/>
              <a:buNone/>
              <a:tabLst/>
              <a:defRPr kumimoji="0" b="0" i="0" u="none" strike="noStrike" kern="0" cap="none" spc="0" normalizeH="0" baseline="0">
                <a:ln>
                  <a:noFill/>
                </a:ln>
                <a:solidFill>
                  <a:srgbClr val="3D5265"/>
                </a:solidFill>
                <a:effectLst/>
                <a:uLnTx/>
                <a:uFillTx/>
                <a:latin typeface="GE Inspira San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0" cap="none" spc="0" normalizeH="0" baseline="0" noProof="0">
                <a:ln>
                  <a:noFill/>
                </a:ln>
                <a:solidFill>
                  <a:srgbClr val="3D5265"/>
                </a:solidFill>
                <a:effectLst/>
                <a:uLnTx/>
                <a:uFillTx/>
                <a:latin typeface="Avenir Next LT Pro Demi" panose="020B0504020202020204" pitchFamily="34" charset="77"/>
              </a:rPr>
              <a:t>2022</a:t>
            </a:r>
          </a:p>
        </p:txBody>
      </p:sp>
      <p:grpSp>
        <p:nvGrpSpPr>
          <p:cNvPr id="7" name="Group 6">
            <a:extLst>
              <a:ext uri="{FF2B5EF4-FFF2-40B4-BE49-F238E27FC236}">
                <a16:creationId xmlns:a16="http://schemas.microsoft.com/office/drawing/2014/main" id="{F03054EA-304A-174B-B54A-DF0832B5A1B8}"/>
              </a:ext>
            </a:extLst>
          </p:cNvPr>
          <p:cNvGrpSpPr/>
          <p:nvPr/>
        </p:nvGrpSpPr>
        <p:grpSpPr>
          <a:xfrm>
            <a:off x="5869670" y="1939478"/>
            <a:ext cx="5827029" cy="3633085"/>
            <a:chOff x="5869670" y="2061189"/>
            <a:chExt cx="5827029" cy="3633085"/>
          </a:xfrm>
        </p:grpSpPr>
        <p:pic>
          <p:nvPicPr>
            <p:cNvPr id="369" name="Graphic 368">
              <a:extLst>
                <a:ext uri="{FF2B5EF4-FFF2-40B4-BE49-F238E27FC236}">
                  <a16:creationId xmlns:a16="http://schemas.microsoft.com/office/drawing/2014/main" id="{21A8BF4F-F558-2B49-A4A6-44AE885F080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869670" y="3958345"/>
              <a:ext cx="1498009" cy="860243"/>
            </a:xfrm>
            <a:prstGeom prst="rect">
              <a:avLst/>
            </a:prstGeom>
          </p:spPr>
        </p:pic>
        <p:sp>
          <p:nvSpPr>
            <p:cNvPr id="10" name="Title 1">
              <a:extLst>
                <a:ext uri="{FF2B5EF4-FFF2-40B4-BE49-F238E27FC236}">
                  <a16:creationId xmlns:a16="http://schemas.microsoft.com/office/drawing/2014/main" id="{BCC34DA0-A66F-4EA9-9104-235C411BB7D7}"/>
                </a:ext>
              </a:extLst>
            </p:cNvPr>
            <p:cNvSpPr txBox="1">
              <a:spLocks/>
            </p:cNvSpPr>
            <p:nvPr/>
          </p:nvSpPr>
          <p:spPr>
            <a:xfrm>
              <a:off x="6216168" y="2061189"/>
              <a:ext cx="5480531" cy="300339"/>
            </a:xfrm>
            <a:prstGeom prst="rect">
              <a:avLst/>
            </a:prstGeom>
          </p:spPr>
          <p:txBody>
            <a:bodyPr vert="horz" lIns="0" tIns="0" rIns="0" bIns="0" rtlCol="0" anchor="t" anchorCtr="0">
              <a:noAutofit/>
            </a:bodyPr>
            <a:lstStyle>
              <a:lvl1pPr algn="l" defTabSz="456751" rtl="0" eaLnBrk="1" latinLnBrk="0" hangingPunct="1">
                <a:lnSpc>
                  <a:spcPct val="90000"/>
                </a:lnSpc>
                <a:spcBef>
                  <a:spcPct val="0"/>
                </a:spcBef>
                <a:buNone/>
                <a:defRPr sz="3000" kern="1200">
                  <a:solidFill>
                    <a:schemeClr val="tx1"/>
                  </a:solidFill>
                  <a:latin typeface="GE Inspira Pitch"/>
                  <a:ea typeface="+mj-ea"/>
                  <a:cs typeface="GE Inspira Pitch"/>
                </a:defRPr>
              </a:lvl1pPr>
            </a:lstStyle>
            <a:p>
              <a:pPr marL="0" marR="0" lvl="0" indent="0" algn="ctr" defTabSz="456751" rtl="0" eaLnBrk="1" fontAlgn="auto" latinLnBrk="0" hangingPunct="1">
                <a:lnSpc>
                  <a:spcPct val="90000"/>
                </a:lnSpc>
                <a:spcBef>
                  <a:spcPct val="0"/>
                </a:spcBef>
                <a:spcAft>
                  <a:spcPts val="0"/>
                </a:spcAft>
                <a:buClrTx/>
                <a:buSzTx/>
                <a:buFontTx/>
                <a:buNone/>
                <a:tabLst/>
                <a:defRPr/>
              </a:pPr>
              <a:r>
                <a:rPr kumimoji="0" lang="en-US" sz="1400" b="0" i="0" u="none" strike="noStrike" kern="1200" cap="none" spc="0" normalizeH="0" baseline="0" noProof="0">
                  <a:ln>
                    <a:noFill/>
                  </a:ln>
                  <a:effectLst/>
                  <a:uLnTx/>
                  <a:uFillTx/>
                  <a:latin typeface="Avenir Next LT Pro" panose="020B0504020202020204" pitchFamily="34" charset="0"/>
                </a:rPr>
                <a:t>38 states, plus District of Columbia require notification</a:t>
              </a:r>
              <a:br>
                <a:rPr kumimoji="0" lang="en-US" sz="1400" b="0" i="0" u="none" strike="noStrike" kern="1200" cap="none" spc="0" normalizeH="0" baseline="0" noProof="0">
                  <a:ln>
                    <a:noFill/>
                  </a:ln>
                  <a:effectLst/>
                  <a:uLnTx/>
                  <a:uFillTx/>
                  <a:latin typeface="Avenir Next LT Pro" panose="020B0504020202020204" pitchFamily="34" charset="0"/>
                </a:rPr>
              </a:br>
              <a:r>
                <a:rPr kumimoji="0" lang="en-US" sz="1400" b="0" i="0" u="none" strike="noStrike" kern="1200" cap="none" spc="0" normalizeH="0" baseline="0" noProof="0">
                  <a:ln>
                    <a:noFill/>
                  </a:ln>
                  <a:effectLst/>
                  <a:uLnTx/>
                  <a:uFillTx/>
                  <a:latin typeface="Avenir Next LT Pro" panose="020B0504020202020204" pitchFamily="34" charset="0"/>
                </a:rPr>
                <a:t> </a:t>
              </a:r>
              <a:br>
                <a:rPr kumimoji="0" lang="en-US" sz="1400" b="0" i="0" u="none" strike="noStrike" kern="1200" cap="none" spc="0" normalizeH="0" baseline="0" noProof="0">
                  <a:ln>
                    <a:noFill/>
                  </a:ln>
                  <a:effectLst/>
                  <a:uLnTx/>
                  <a:uFillTx/>
                  <a:latin typeface="Avenir Next LT Pro" panose="020B0504020202020204" pitchFamily="34" charset="0"/>
                </a:rPr>
              </a:br>
              <a:br>
                <a:rPr kumimoji="0" lang="en-US" sz="1400" b="0" i="0" u="none" strike="noStrike" kern="1200" cap="none" spc="0" normalizeH="0" baseline="0" noProof="0">
                  <a:ln>
                    <a:noFill/>
                  </a:ln>
                  <a:effectLst/>
                  <a:uLnTx/>
                  <a:uFillTx/>
                  <a:latin typeface="Avenir Next LT Pro" panose="020B0504020202020204" pitchFamily="34" charset="0"/>
                </a:rPr>
              </a:br>
              <a:br>
                <a:rPr kumimoji="0" lang="en-US" sz="1400" b="0" i="0" u="none" strike="noStrike" kern="1200" cap="none" spc="0" normalizeH="0" baseline="0" noProof="0">
                  <a:ln>
                    <a:noFill/>
                  </a:ln>
                  <a:effectLst/>
                  <a:uLnTx/>
                  <a:uFillTx/>
                  <a:latin typeface="Avenir Next LT Pro" panose="020B0504020202020204" pitchFamily="34" charset="0"/>
                </a:rPr>
              </a:br>
              <a:endParaRPr kumimoji="0" lang="en-US" sz="1400" b="0" i="0" u="none" strike="noStrike" kern="1200" cap="none" spc="0" normalizeH="0" baseline="0" noProof="0">
                <a:ln>
                  <a:noFill/>
                </a:ln>
                <a:effectLst/>
                <a:uLnTx/>
                <a:uFillTx/>
                <a:latin typeface="Avenir Next LT Pro" panose="020B0504020202020204" pitchFamily="34" charset="0"/>
              </a:endParaRPr>
            </a:p>
          </p:txBody>
        </p:sp>
        <p:pic>
          <p:nvPicPr>
            <p:cNvPr id="370" name="Graphic 369">
              <a:extLst>
                <a:ext uri="{FF2B5EF4-FFF2-40B4-BE49-F238E27FC236}">
                  <a16:creationId xmlns:a16="http://schemas.microsoft.com/office/drawing/2014/main" id="{21692F31-974A-9546-926D-A30A70D8099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370315" y="3327702"/>
              <a:ext cx="402362" cy="185706"/>
            </a:xfrm>
            <a:prstGeom prst="rect">
              <a:avLst/>
            </a:prstGeom>
          </p:spPr>
        </p:pic>
        <p:pic>
          <p:nvPicPr>
            <p:cNvPr id="371" name="Graphic 370">
              <a:extLst>
                <a:ext uri="{FF2B5EF4-FFF2-40B4-BE49-F238E27FC236}">
                  <a16:creationId xmlns:a16="http://schemas.microsoft.com/office/drawing/2014/main" id="{048A6EDE-8545-664C-ACF6-15080AA5A335}"/>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878243" y="4785331"/>
              <a:ext cx="705742" cy="441089"/>
            </a:xfrm>
            <a:prstGeom prst="rect">
              <a:avLst/>
            </a:prstGeom>
          </p:spPr>
        </p:pic>
        <p:pic>
          <p:nvPicPr>
            <p:cNvPr id="372" name="Graphic 371">
              <a:extLst>
                <a:ext uri="{FF2B5EF4-FFF2-40B4-BE49-F238E27FC236}">
                  <a16:creationId xmlns:a16="http://schemas.microsoft.com/office/drawing/2014/main" id="{4DB1105C-A357-C44B-B509-08671787FDC1}"/>
                </a:ext>
              </a:extLst>
            </p:cNvPr>
            <p:cNvPicPr>
              <a:picLocks noChangeAspect="1"/>
            </p:cNvPicPr>
            <p:nvPr/>
          </p:nvPicPr>
          <p:blipFill>
            <a:blip r:embed="rId9">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641178" y="2511054"/>
              <a:ext cx="847277" cy="520258"/>
            </a:xfrm>
            <a:prstGeom prst="rect">
              <a:avLst/>
            </a:prstGeom>
          </p:spPr>
        </p:pic>
        <p:pic>
          <p:nvPicPr>
            <p:cNvPr id="373" name="Graphic 372">
              <a:extLst>
                <a:ext uri="{FF2B5EF4-FFF2-40B4-BE49-F238E27FC236}">
                  <a16:creationId xmlns:a16="http://schemas.microsoft.com/office/drawing/2014/main" id="{F6964EA8-AFA4-4043-B1D2-8F1C51EF687B}"/>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7036816" y="2410637"/>
              <a:ext cx="550343" cy="401602"/>
            </a:xfrm>
            <a:prstGeom prst="rect">
              <a:avLst/>
            </a:prstGeom>
          </p:spPr>
        </p:pic>
        <p:pic>
          <p:nvPicPr>
            <p:cNvPr id="374" name="Graphic 373">
              <a:extLst>
                <a:ext uri="{FF2B5EF4-FFF2-40B4-BE49-F238E27FC236}">
                  <a16:creationId xmlns:a16="http://schemas.microsoft.com/office/drawing/2014/main" id="{5C9C59FB-E136-134E-B5C3-8ED756C010A9}"/>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6905501" y="2673014"/>
              <a:ext cx="668324" cy="546811"/>
            </a:xfrm>
            <a:prstGeom prst="rect">
              <a:avLst/>
            </a:prstGeom>
          </p:spPr>
        </p:pic>
        <p:pic>
          <p:nvPicPr>
            <p:cNvPr id="375" name="Graphic 374">
              <a:extLst>
                <a:ext uri="{FF2B5EF4-FFF2-40B4-BE49-F238E27FC236}">
                  <a16:creationId xmlns:a16="http://schemas.microsoft.com/office/drawing/2014/main" id="{C33E0866-2931-DA44-8041-C924F2AA5BE4}"/>
                </a:ext>
              </a:extLst>
            </p:cNvPr>
            <p:cNvPicPr>
              <a:picLocks noChangeAspect="1"/>
            </p:cNvPicPr>
            <p:nvPr/>
          </p:nvPicPr>
          <p:blipFill>
            <a:blip r:embed="rId15">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8509787" y="3839939"/>
              <a:ext cx="739398" cy="369699"/>
            </a:xfrm>
            <a:prstGeom prst="rect">
              <a:avLst/>
            </a:prstGeom>
          </p:spPr>
        </p:pic>
        <p:pic>
          <p:nvPicPr>
            <p:cNvPr id="376" name="Graphic 375">
              <a:extLst>
                <a:ext uri="{FF2B5EF4-FFF2-40B4-BE49-F238E27FC236}">
                  <a16:creationId xmlns:a16="http://schemas.microsoft.com/office/drawing/2014/main" id="{2DCCBE47-CA8B-2548-A6A3-13099DF94FB4}"/>
                </a:ext>
              </a:extLst>
            </p:cNvPr>
            <p:cNvPicPr>
              <a:picLocks noChangeAspect="1"/>
            </p:cNvPicPr>
            <p:nvPr/>
          </p:nvPicPr>
          <p:blipFill>
            <a:blip r:embed="rId17">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7949179" y="3809219"/>
              <a:ext cx="574231" cy="620790"/>
            </a:xfrm>
            <a:prstGeom prst="rect">
              <a:avLst/>
            </a:prstGeom>
          </p:spPr>
        </p:pic>
        <p:pic>
          <p:nvPicPr>
            <p:cNvPr id="377" name="Graphic 376">
              <a:extLst>
                <a:ext uri="{FF2B5EF4-FFF2-40B4-BE49-F238E27FC236}">
                  <a16:creationId xmlns:a16="http://schemas.microsoft.com/office/drawing/2014/main" id="{1F422C53-1AD3-2B4F-B258-E8B2C31FB625}"/>
                </a:ext>
              </a:extLst>
            </p:cNvPr>
            <p:cNvPicPr>
              <a:picLocks noChangeAspect="1"/>
            </p:cNvPicPr>
            <p:nvPr/>
          </p:nvPicPr>
          <p:blipFill>
            <a:blip r:embed="rId19">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7464573" y="3762937"/>
              <a:ext cx="554226" cy="661992"/>
            </a:xfrm>
            <a:prstGeom prst="rect">
              <a:avLst/>
            </a:prstGeom>
          </p:spPr>
        </p:pic>
        <p:pic>
          <p:nvPicPr>
            <p:cNvPr id="378" name="Graphic 377">
              <a:extLst>
                <a:ext uri="{FF2B5EF4-FFF2-40B4-BE49-F238E27FC236}">
                  <a16:creationId xmlns:a16="http://schemas.microsoft.com/office/drawing/2014/main" id="{50435EDC-3C18-C745-9645-4D994BE441CC}"/>
                </a:ext>
              </a:extLst>
            </p:cNvPr>
            <p:cNvPicPr>
              <a:picLocks noChangeAspect="1"/>
            </p:cNvPicPr>
            <p:nvPr/>
          </p:nvPicPr>
          <p:blipFill>
            <a:blip r:embed="rId21">
              <a:extLst>
                <a:ext uri="{28A0092B-C50C-407E-A947-70E740481C1C}">
                  <a14:useLocalDpi xmlns:a14="http://schemas.microsoft.com/office/drawing/2010/main"/>
                </a:ext>
                <a:ext uri="{96DAC541-7B7A-43D3-8B79-37D633B846F1}">
                  <asvg:svgBlip xmlns:asvg="http://schemas.microsoft.com/office/drawing/2016/SVG/main" r:embed="rId22"/>
                </a:ext>
              </a:extLst>
            </a:blip>
            <a:stretch>
              <a:fillRect/>
            </a:stretch>
          </p:blipFill>
          <p:spPr>
            <a:xfrm>
              <a:off x="7163507" y="3168037"/>
              <a:ext cx="518749" cy="800355"/>
            </a:xfrm>
            <a:prstGeom prst="rect">
              <a:avLst/>
            </a:prstGeom>
          </p:spPr>
        </p:pic>
        <p:pic>
          <p:nvPicPr>
            <p:cNvPr id="379" name="Graphic 378">
              <a:extLst>
                <a:ext uri="{FF2B5EF4-FFF2-40B4-BE49-F238E27FC236}">
                  <a16:creationId xmlns:a16="http://schemas.microsoft.com/office/drawing/2014/main" id="{9B9E8EB5-9CCE-7F45-B4D6-9F50A2336461}"/>
                </a:ext>
              </a:extLst>
            </p:cNvPr>
            <p:cNvPicPr>
              <a:picLocks noChangeAspect="1"/>
            </p:cNvPicPr>
            <p:nvPr/>
          </p:nvPicPr>
          <p:blipFill>
            <a:blip r:embed="rId23">
              <a:extLst>
                <a:ext uri="{28A0092B-C50C-407E-A947-70E740481C1C}">
                  <a14:useLocalDpi xmlns:a14="http://schemas.microsoft.com/office/drawing/2010/main"/>
                </a:ext>
                <a:ext uri="{96DAC541-7B7A-43D3-8B79-37D633B846F1}">
                  <asvg:svgBlip xmlns:asvg="http://schemas.microsoft.com/office/drawing/2016/SVG/main" r:embed="rId24"/>
                </a:ext>
              </a:extLst>
            </a:blip>
            <a:stretch>
              <a:fillRect/>
            </a:stretch>
          </p:blipFill>
          <p:spPr>
            <a:xfrm>
              <a:off x="6853203" y="3085865"/>
              <a:ext cx="704231" cy="1123773"/>
            </a:xfrm>
            <a:prstGeom prst="rect">
              <a:avLst/>
            </a:prstGeom>
          </p:spPr>
        </p:pic>
        <p:pic>
          <p:nvPicPr>
            <p:cNvPr id="380" name="Graphic 379">
              <a:extLst>
                <a:ext uri="{FF2B5EF4-FFF2-40B4-BE49-F238E27FC236}">
                  <a16:creationId xmlns:a16="http://schemas.microsoft.com/office/drawing/2014/main" id="{6A7AFCF3-1C78-1E43-9E05-EDC432F357F3}"/>
                </a:ext>
              </a:extLst>
            </p:cNvPr>
            <p:cNvPicPr>
              <a:picLocks noChangeAspect="1"/>
            </p:cNvPicPr>
            <p:nvPr/>
          </p:nvPicPr>
          <p:blipFill>
            <a:blip r:embed="rId25">
              <a:extLst>
                <a:ext uri="{28A0092B-C50C-407E-A947-70E740481C1C}">
                  <a14:useLocalDpi xmlns:a14="http://schemas.microsoft.com/office/drawing/2010/main"/>
                </a:ext>
                <a:ext uri="{96DAC541-7B7A-43D3-8B79-37D633B846F1}">
                  <asvg:svgBlip xmlns:asvg="http://schemas.microsoft.com/office/drawing/2016/SVG/main" r:embed="rId26"/>
                </a:ext>
              </a:extLst>
            </a:blip>
            <a:stretch>
              <a:fillRect/>
            </a:stretch>
          </p:blipFill>
          <p:spPr>
            <a:xfrm>
              <a:off x="8178159" y="3903429"/>
              <a:ext cx="1171280" cy="1126231"/>
            </a:xfrm>
            <a:prstGeom prst="rect">
              <a:avLst/>
            </a:prstGeom>
          </p:spPr>
        </p:pic>
        <p:pic>
          <p:nvPicPr>
            <p:cNvPr id="381" name="Graphic 380">
              <a:extLst>
                <a:ext uri="{FF2B5EF4-FFF2-40B4-BE49-F238E27FC236}">
                  <a16:creationId xmlns:a16="http://schemas.microsoft.com/office/drawing/2014/main" id="{B26A4533-9484-E440-A919-B0C5E98CBCC7}"/>
                </a:ext>
              </a:extLst>
            </p:cNvPr>
            <p:cNvPicPr>
              <a:picLocks noChangeAspect="1"/>
            </p:cNvPicPr>
            <p:nvPr/>
          </p:nvPicPr>
          <p:blipFill>
            <a:blip r:embed="rId27">
              <a:extLst>
                <a:ext uri="{28A0092B-C50C-407E-A947-70E740481C1C}">
                  <a14:useLocalDpi xmlns:a14="http://schemas.microsoft.com/office/drawing/2010/main"/>
                </a:ext>
                <a:ext uri="{96DAC541-7B7A-43D3-8B79-37D633B846F1}">
                  <asvg:svgBlip xmlns:asvg="http://schemas.microsoft.com/office/drawing/2016/SVG/main" r:embed="rId28"/>
                </a:ext>
              </a:extLst>
            </a:blip>
            <a:stretch>
              <a:fillRect/>
            </a:stretch>
          </p:blipFill>
          <p:spPr>
            <a:xfrm>
              <a:off x="9719249" y="3260400"/>
              <a:ext cx="273765" cy="456275"/>
            </a:xfrm>
            <a:prstGeom prst="rect">
              <a:avLst/>
            </a:prstGeom>
          </p:spPr>
        </p:pic>
        <p:pic>
          <p:nvPicPr>
            <p:cNvPr id="382" name="Graphic 381">
              <a:extLst>
                <a:ext uri="{FF2B5EF4-FFF2-40B4-BE49-F238E27FC236}">
                  <a16:creationId xmlns:a16="http://schemas.microsoft.com/office/drawing/2014/main" id="{47EFC59E-5D2D-F542-8343-0BE6544F6A69}"/>
                </a:ext>
              </a:extLst>
            </p:cNvPr>
            <p:cNvPicPr>
              <a:picLocks noChangeAspect="1"/>
            </p:cNvPicPr>
            <p:nvPr/>
          </p:nvPicPr>
          <p:blipFill>
            <a:blip r:embed="rId29">
              <a:extLst>
                <a:ext uri="{28A0092B-C50C-407E-A947-70E740481C1C}">
                  <a14:useLocalDpi xmlns:a14="http://schemas.microsoft.com/office/drawing/2010/main"/>
                </a:ext>
                <a:ext uri="{96DAC541-7B7A-43D3-8B79-37D633B846F1}">
                  <asvg:svgBlip xmlns:asvg="http://schemas.microsoft.com/office/drawing/2016/SVG/main" r:embed="rId30"/>
                </a:ext>
              </a:extLst>
            </a:blip>
            <a:stretch>
              <a:fillRect/>
            </a:stretch>
          </p:blipFill>
          <p:spPr>
            <a:xfrm>
              <a:off x="9454480" y="2638674"/>
              <a:ext cx="635501" cy="650280"/>
            </a:xfrm>
            <a:prstGeom prst="rect">
              <a:avLst/>
            </a:prstGeom>
          </p:spPr>
        </p:pic>
        <p:pic>
          <p:nvPicPr>
            <p:cNvPr id="384" name="Graphic 383">
              <a:extLst>
                <a:ext uri="{FF2B5EF4-FFF2-40B4-BE49-F238E27FC236}">
                  <a16:creationId xmlns:a16="http://schemas.microsoft.com/office/drawing/2014/main" id="{25D56401-F6E7-504F-8561-9EBC1AF1AD99}"/>
                </a:ext>
              </a:extLst>
            </p:cNvPr>
            <p:cNvPicPr>
              <a:picLocks noChangeAspect="1"/>
            </p:cNvPicPr>
            <p:nvPr/>
          </p:nvPicPr>
          <p:blipFill>
            <a:blip r:embed="rId31">
              <a:extLst>
                <a:ext uri="{28A0092B-C50C-407E-A947-70E740481C1C}">
                  <a14:useLocalDpi xmlns:a14="http://schemas.microsoft.com/office/drawing/2010/main"/>
                </a:ext>
                <a:ext uri="{96DAC541-7B7A-43D3-8B79-37D633B846F1}">
                  <asvg:svgBlip xmlns:asvg="http://schemas.microsoft.com/office/drawing/2016/SVG/main" r:embed="rId32"/>
                </a:ext>
              </a:extLst>
            </a:blip>
            <a:stretch>
              <a:fillRect/>
            </a:stretch>
          </p:blipFill>
          <p:spPr>
            <a:xfrm>
              <a:off x="10306320" y="2744013"/>
              <a:ext cx="624504" cy="475812"/>
            </a:xfrm>
            <a:prstGeom prst="rect">
              <a:avLst/>
            </a:prstGeom>
          </p:spPr>
        </p:pic>
        <p:pic>
          <p:nvPicPr>
            <p:cNvPr id="385" name="Graphic 384">
              <a:extLst>
                <a:ext uri="{FF2B5EF4-FFF2-40B4-BE49-F238E27FC236}">
                  <a16:creationId xmlns:a16="http://schemas.microsoft.com/office/drawing/2014/main" id="{0051E489-FE1D-D64B-8E0A-FAD94EAF2BD6}"/>
                </a:ext>
              </a:extLst>
            </p:cNvPr>
            <p:cNvPicPr>
              <a:picLocks noChangeAspect="1"/>
            </p:cNvPicPr>
            <p:nvPr/>
          </p:nvPicPr>
          <p:blipFill>
            <a:blip r:embed="rId33">
              <a:extLst>
                <a:ext uri="{28A0092B-C50C-407E-A947-70E740481C1C}">
                  <a14:useLocalDpi xmlns:a14="http://schemas.microsoft.com/office/drawing/2010/main"/>
                </a:ext>
                <a:ext uri="{96DAC541-7B7A-43D3-8B79-37D633B846F1}">
                  <asvg:svgBlip xmlns:asvg="http://schemas.microsoft.com/office/drawing/2016/SVG/main" r:embed="rId34"/>
                </a:ext>
              </a:extLst>
            </a:blip>
            <a:stretch>
              <a:fillRect/>
            </a:stretch>
          </p:blipFill>
          <p:spPr>
            <a:xfrm>
              <a:off x="10685822" y="3144513"/>
              <a:ext cx="112677" cy="239438"/>
            </a:xfrm>
            <a:prstGeom prst="rect">
              <a:avLst/>
            </a:prstGeom>
          </p:spPr>
        </p:pic>
        <p:pic>
          <p:nvPicPr>
            <p:cNvPr id="386" name="Graphic 385">
              <a:extLst>
                <a:ext uri="{FF2B5EF4-FFF2-40B4-BE49-F238E27FC236}">
                  <a16:creationId xmlns:a16="http://schemas.microsoft.com/office/drawing/2014/main" id="{868EF476-68CA-7B48-BE50-40BD70A22977}"/>
                </a:ext>
              </a:extLst>
            </p:cNvPr>
            <p:cNvPicPr>
              <a:picLocks noChangeAspect="1"/>
            </p:cNvPicPr>
            <p:nvPr/>
          </p:nvPicPr>
          <p:blipFill>
            <a:blip r:embed="rId35">
              <a:extLst>
                <a:ext uri="{28A0092B-C50C-407E-A947-70E740481C1C}">
                  <a14:useLocalDpi xmlns:a14="http://schemas.microsoft.com/office/drawing/2010/main"/>
                </a:ext>
                <a:ext uri="{96DAC541-7B7A-43D3-8B79-37D633B846F1}">
                  <asvg:svgBlip xmlns:asvg="http://schemas.microsoft.com/office/drawing/2016/SVG/main" r:embed="rId36"/>
                </a:ext>
              </a:extLst>
            </a:blip>
            <a:stretch>
              <a:fillRect/>
            </a:stretch>
          </p:blipFill>
          <p:spPr>
            <a:xfrm>
              <a:off x="10776891" y="3005280"/>
              <a:ext cx="146753" cy="146753"/>
            </a:xfrm>
            <a:prstGeom prst="rect">
              <a:avLst/>
            </a:prstGeom>
          </p:spPr>
        </p:pic>
        <p:pic>
          <p:nvPicPr>
            <p:cNvPr id="387" name="Graphic 386">
              <a:extLst>
                <a:ext uri="{FF2B5EF4-FFF2-40B4-BE49-F238E27FC236}">
                  <a16:creationId xmlns:a16="http://schemas.microsoft.com/office/drawing/2014/main" id="{677043C3-7A44-C647-9438-8CAF441BDF76}"/>
                </a:ext>
              </a:extLst>
            </p:cNvPr>
            <p:cNvPicPr>
              <a:picLocks noChangeAspect="1"/>
            </p:cNvPicPr>
            <p:nvPr/>
          </p:nvPicPr>
          <p:blipFill>
            <a:blip r:embed="rId37">
              <a:extLst>
                <a:ext uri="{28A0092B-C50C-407E-A947-70E740481C1C}">
                  <a14:useLocalDpi xmlns:a14="http://schemas.microsoft.com/office/drawing/2010/main"/>
                </a:ext>
                <a:ext uri="{96DAC541-7B7A-43D3-8B79-37D633B846F1}">
                  <asvg:svgBlip xmlns:asvg="http://schemas.microsoft.com/office/drawing/2016/SVG/main" r:embed="rId38"/>
                </a:ext>
              </a:extLst>
            </a:blip>
            <a:stretch>
              <a:fillRect/>
            </a:stretch>
          </p:blipFill>
          <p:spPr>
            <a:xfrm>
              <a:off x="10672027" y="3298955"/>
              <a:ext cx="92595" cy="154325"/>
            </a:xfrm>
            <a:prstGeom prst="rect">
              <a:avLst/>
            </a:prstGeom>
          </p:spPr>
        </p:pic>
        <p:pic>
          <p:nvPicPr>
            <p:cNvPr id="388" name="Graphic 387">
              <a:extLst>
                <a:ext uri="{FF2B5EF4-FFF2-40B4-BE49-F238E27FC236}">
                  <a16:creationId xmlns:a16="http://schemas.microsoft.com/office/drawing/2014/main" id="{CBCA33F8-C5ED-F641-AB6E-4D0C134FEEB7}"/>
                </a:ext>
              </a:extLst>
            </p:cNvPr>
            <p:cNvPicPr>
              <a:picLocks noChangeAspect="1"/>
            </p:cNvPicPr>
            <p:nvPr/>
          </p:nvPicPr>
          <p:blipFill>
            <a:blip r:embed="rId39">
              <a:extLst>
                <a:ext uri="{28A0092B-C50C-407E-A947-70E740481C1C}">
                  <a14:useLocalDpi xmlns:a14="http://schemas.microsoft.com/office/drawing/2010/main"/>
                </a:ext>
                <a:ext uri="{96DAC541-7B7A-43D3-8B79-37D633B846F1}">
                  <asvg:svgBlip xmlns:asvg="http://schemas.microsoft.com/office/drawing/2016/SVG/main" r:embed="rId40"/>
                </a:ext>
              </a:extLst>
            </a:blip>
            <a:stretch>
              <a:fillRect/>
            </a:stretch>
          </p:blipFill>
          <p:spPr>
            <a:xfrm>
              <a:off x="10895395" y="2991619"/>
              <a:ext cx="78538" cy="94245"/>
            </a:xfrm>
            <a:prstGeom prst="rect">
              <a:avLst/>
            </a:prstGeom>
          </p:spPr>
        </p:pic>
        <p:pic>
          <p:nvPicPr>
            <p:cNvPr id="389" name="Graphic 388">
              <a:extLst>
                <a:ext uri="{FF2B5EF4-FFF2-40B4-BE49-F238E27FC236}">
                  <a16:creationId xmlns:a16="http://schemas.microsoft.com/office/drawing/2014/main" id="{DD3D3DCB-9463-EE4B-B0D8-EDCAB464D5FE}"/>
                </a:ext>
              </a:extLst>
            </p:cNvPr>
            <p:cNvPicPr>
              <a:picLocks noChangeAspect="1"/>
            </p:cNvPicPr>
            <p:nvPr/>
          </p:nvPicPr>
          <p:blipFill>
            <a:blip r:embed="rId41">
              <a:extLst>
                <a:ext uri="{28A0092B-C50C-407E-A947-70E740481C1C}">
                  <a14:useLocalDpi xmlns:a14="http://schemas.microsoft.com/office/drawing/2010/main"/>
                </a:ext>
                <a:ext uri="{96DAC541-7B7A-43D3-8B79-37D633B846F1}">
                  <asvg:svgBlip xmlns:asvg="http://schemas.microsoft.com/office/drawing/2016/SVG/main" r:embed="rId42"/>
                </a:ext>
              </a:extLst>
            </a:blip>
            <a:stretch>
              <a:fillRect/>
            </a:stretch>
          </p:blipFill>
          <p:spPr>
            <a:xfrm>
              <a:off x="10773716" y="2902964"/>
              <a:ext cx="282290" cy="155260"/>
            </a:xfrm>
            <a:prstGeom prst="rect">
              <a:avLst/>
            </a:prstGeom>
          </p:spPr>
        </p:pic>
        <p:pic>
          <p:nvPicPr>
            <p:cNvPr id="390" name="Graphic 389">
              <a:extLst>
                <a:ext uri="{FF2B5EF4-FFF2-40B4-BE49-F238E27FC236}">
                  <a16:creationId xmlns:a16="http://schemas.microsoft.com/office/drawing/2014/main" id="{0CA2CEDF-AA94-7944-8DB1-DE12723CCD21}"/>
                </a:ext>
              </a:extLst>
            </p:cNvPr>
            <p:cNvPicPr>
              <a:picLocks noChangeAspect="1"/>
            </p:cNvPicPr>
            <p:nvPr/>
          </p:nvPicPr>
          <p:blipFill>
            <a:blip r:embed="rId43">
              <a:extLst>
                <a:ext uri="{28A0092B-C50C-407E-A947-70E740481C1C}">
                  <a14:useLocalDpi xmlns:a14="http://schemas.microsoft.com/office/drawing/2010/main"/>
                </a:ext>
                <a:ext uri="{96DAC541-7B7A-43D3-8B79-37D633B846F1}">
                  <asvg:svgBlip xmlns:asvg="http://schemas.microsoft.com/office/drawing/2016/SVG/main" r:embed="rId44"/>
                </a:ext>
              </a:extLst>
            </a:blip>
            <a:stretch>
              <a:fillRect/>
            </a:stretch>
          </p:blipFill>
          <p:spPr>
            <a:xfrm>
              <a:off x="10707471" y="2698364"/>
              <a:ext cx="136834" cy="273668"/>
            </a:xfrm>
            <a:prstGeom prst="rect">
              <a:avLst/>
            </a:prstGeom>
          </p:spPr>
        </p:pic>
        <p:pic>
          <p:nvPicPr>
            <p:cNvPr id="391" name="Graphic 390">
              <a:extLst>
                <a:ext uri="{FF2B5EF4-FFF2-40B4-BE49-F238E27FC236}">
                  <a16:creationId xmlns:a16="http://schemas.microsoft.com/office/drawing/2014/main" id="{D1AFA837-91C8-E943-BA36-B73C940E0114}"/>
                </a:ext>
              </a:extLst>
            </p:cNvPr>
            <p:cNvPicPr>
              <a:picLocks noChangeAspect="1"/>
            </p:cNvPicPr>
            <p:nvPr/>
          </p:nvPicPr>
          <p:blipFill>
            <a:blip r:embed="rId45">
              <a:extLst>
                <a:ext uri="{28A0092B-C50C-407E-A947-70E740481C1C}">
                  <a14:useLocalDpi xmlns:a14="http://schemas.microsoft.com/office/drawing/2010/main"/>
                </a:ext>
                <a:ext uri="{96DAC541-7B7A-43D3-8B79-37D633B846F1}">
                  <asvg:svgBlip xmlns:asvg="http://schemas.microsoft.com/office/drawing/2016/SVG/main" r:embed="rId46"/>
                </a:ext>
              </a:extLst>
            </a:blip>
            <a:stretch>
              <a:fillRect/>
            </a:stretch>
          </p:blipFill>
          <p:spPr>
            <a:xfrm>
              <a:off x="10814908" y="2661940"/>
              <a:ext cx="134488" cy="298863"/>
            </a:xfrm>
            <a:prstGeom prst="rect">
              <a:avLst/>
            </a:prstGeom>
          </p:spPr>
        </p:pic>
        <p:pic>
          <p:nvPicPr>
            <p:cNvPr id="392" name="Graphic 391">
              <a:extLst>
                <a:ext uri="{FF2B5EF4-FFF2-40B4-BE49-F238E27FC236}">
                  <a16:creationId xmlns:a16="http://schemas.microsoft.com/office/drawing/2014/main" id="{84662237-A7F6-7747-98CE-09D5AE8842EF}"/>
                </a:ext>
              </a:extLst>
            </p:cNvPr>
            <p:cNvPicPr>
              <a:picLocks noChangeAspect="1"/>
            </p:cNvPicPr>
            <p:nvPr/>
          </p:nvPicPr>
          <p:blipFill>
            <a:blip r:embed="rId47">
              <a:extLst>
                <a:ext uri="{28A0092B-C50C-407E-A947-70E740481C1C}">
                  <a14:useLocalDpi xmlns:a14="http://schemas.microsoft.com/office/drawing/2010/main"/>
                </a:ext>
                <a:ext uri="{96DAC541-7B7A-43D3-8B79-37D633B846F1}">
                  <asvg:svgBlip xmlns:asvg="http://schemas.microsoft.com/office/drawing/2016/SVG/main" r:embed="rId48"/>
                </a:ext>
              </a:extLst>
            </a:blip>
            <a:stretch>
              <a:fillRect/>
            </a:stretch>
          </p:blipFill>
          <p:spPr>
            <a:xfrm>
              <a:off x="10852291" y="2395370"/>
              <a:ext cx="320364" cy="503430"/>
            </a:xfrm>
            <a:prstGeom prst="rect">
              <a:avLst/>
            </a:prstGeom>
          </p:spPr>
        </p:pic>
        <p:pic>
          <p:nvPicPr>
            <p:cNvPr id="393" name="Graphic 392">
              <a:extLst>
                <a:ext uri="{FF2B5EF4-FFF2-40B4-BE49-F238E27FC236}">
                  <a16:creationId xmlns:a16="http://schemas.microsoft.com/office/drawing/2014/main" id="{B9762325-D76A-7548-A63D-C6BE141AD0E1}"/>
                </a:ext>
              </a:extLst>
            </p:cNvPr>
            <p:cNvPicPr>
              <a:picLocks noChangeAspect="1"/>
            </p:cNvPicPr>
            <p:nvPr/>
          </p:nvPicPr>
          <p:blipFill>
            <a:blip r:embed="rId49">
              <a:extLst>
                <a:ext uri="{28A0092B-C50C-407E-A947-70E740481C1C}">
                  <a14:useLocalDpi xmlns:a14="http://schemas.microsoft.com/office/drawing/2010/main"/>
                </a:ext>
                <a:ext uri="{96DAC541-7B7A-43D3-8B79-37D633B846F1}">
                  <asvg:svgBlip xmlns:asvg="http://schemas.microsoft.com/office/drawing/2016/SVG/main" r:embed="rId50"/>
                </a:ext>
              </a:extLst>
            </a:blip>
            <a:stretch>
              <a:fillRect/>
            </a:stretch>
          </p:blipFill>
          <p:spPr>
            <a:xfrm>
              <a:off x="9930867" y="3175155"/>
              <a:ext cx="365422" cy="411100"/>
            </a:xfrm>
            <a:prstGeom prst="rect">
              <a:avLst/>
            </a:prstGeom>
          </p:spPr>
        </p:pic>
        <p:pic>
          <p:nvPicPr>
            <p:cNvPr id="394" name="Graphic 393">
              <a:extLst>
                <a:ext uri="{FF2B5EF4-FFF2-40B4-BE49-F238E27FC236}">
                  <a16:creationId xmlns:a16="http://schemas.microsoft.com/office/drawing/2014/main" id="{D90C5FC2-10AE-CC45-A384-9F7EE738A950}"/>
                </a:ext>
              </a:extLst>
            </p:cNvPr>
            <p:cNvPicPr>
              <a:picLocks noChangeAspect="1"/>
            </p:cNvPicPr>
            <p:nvPr/>
          </p:nvPicPr>
          <p:blipFill>
            <a:blip r:embed="rId51">
              <a:extLst>
                <a:ext uri="{28A0092B-C50C-407E-A947-70E740481C1C}">
                  <a14:useLocalDpi xmlns:a14="http://schemas.microsoft.com/office/drawing/2010/main"/>
                </a:ext>
                <a:ext uri="{96DAC541-7B7A-43D3-8B79-37D633B846F1}">
                  <asvg:svgBlip xmlns:asvg="http://schemas.microsoft.com/office/drawing/2016/SVG/main" r:embed="rId52"/>
                </a:ext>
              </a:extLst>
            </a:blip>
            <a:stretch>
              <a:fillRect/>
            </a:stretch>
          </p:blipFill>
          <p:spPr>
            <a:xfrm>
              <a:off x="10167155" y="3316011"/>
              <a:ext cx="369372" cy="384763"/>
            </a:xfrm>
            <a:prstGeom prst="rect">
              <a:avLst/>
            </a:prstGeom>
          </p:spPr>
        </p:pic>
        <p:pic>
          <p:nvPicPr>
            <p:cNvPr id="395" name="Graphic 394">
              <a:extLst>
                <a:ext uri="{FF2B5EF4-FFF2-40B4-BE49-F238E27FC236}">
                  <a16:creationId xmlns:a16="http://schemas.microsoft.com/office/drawing/2014/main" id="{9151B9D6-178E-924C-BC83-2CE44527BCCF}"/>
                </a:ext>
              </a:extLst>
            </p:cNvPr>
            <p:cNvPicPr>
              <a:picLocks noChangeAspect="1"/>
            </p:cNvPicPr>
            <p:nvPr/>
          </p:nvPicPr>
          <p:blipFill>
            <a:blip r:embed="rId53">
              <a:extLst>
                <a:ext uri="{28A0092B-C50C-407E-A947-70E740481C1C}">
                  <a14:useLocalDpi xmlns:a14="http://schemas.microsoft.com/office/drawing/2010/main"/>
                </a:ext>
                <a:ext uri="{96DAC541-7B7A-43D3-8B79-37D633B846F1}">
                  <asvg:svgBlip xmlns:asvg="http://schemas.microsoft.com/office/drawing/2016/SVG/main" r:embed="rId54"/>
                </a:ext>
              </a:extLst>
            </a:blip>
            <a:stretch>
              <a:fillRect/>
            </a:stretch>
          </p:blipFill>
          <p:spPr>
            <a:xfrm>
              <a:off x="10570933" y="3403839"/>
              <a:ext cx="50382" cy="50382"/>
            </a:xfrm>
            <a:prstGeom prst="rect">
              <a:avLst/>
            </a:prstGeom>
          </p:spPr>
        </p:pic>
        <p:pic>
          <p:nvPicPr>
            <p:cNvPr id="396" name="Graphic 395">
              <a:extLst>
                <a:ext uri="{FF2B5EF4-FFF2-40B4-BE49-F238E27FC236}">
                  <a16:creationId xmlns:a16="http://schemas.microsoft.com/office/drawing/2014/main" id="{F45822CC-6BDE-B746-95E2-C73DE4863E3A}"/>
                </a:ext>
              </a:extLst>
            </p:cNvPr>
            <p:cNvPicPr>
              <a:picLocks noChangeAspect="1"/>
            </p:cNvPicPr>
            <p:nvPr/>
          </p:nvPicPr>
          <p:blipFill>
            <a:blip r:embed="rId55">
              <a:extLst>
                <a:ext uri="{28A0092B-C50C-407E-A947-70E740481C1C}">
                  <a14:useLocalDpi xmlns:a14="http://schemas.microsoft.com/office/drawing/2010/main"/>
                </a:ext>
                <a:ext uri="{96DAC541-7B7A-43D3-8B79-37D633B846F1}">
                  <asvg:svgBlip xmlns:asvg="http://schemas.microsoft.com/office/drawing/2016/SVG/main" r:embed="rId56"/>
                </a:ext>
              </a:extLst>
            </a:blip>
            <a:stretch>
              <a:fillRect/>
            </a:stretch>
          </p:blipFill>
          <p:spPr>
            <a:xfrm>
              <a:off x="9629932" y="3529039"/>
              <a:ext cx="615597" cy="338579"/>
            </a:xfrm>
            <a:prstGeom prst="rect">
              <a:avLst/>
            </a:prstGeom>
          </p:spPr>
        </p:pic>
        <p:pic>
          <p:nvPicPr>
            <p:cNvPr id="398" name="Graphic 397">
              <a:extLst>
                <a:ext uri="{FF2B5EF4-FFF2-40B4-BE49-F238E27FC236}">
                  <a16:creationId xmlns:a16="http://schemas.microsoft.com/office/drawing/2014/main" id="{CF5EDF8C-8BDA-7F40-BDE8-155CAB1CF20E}"/>
                </a:ext>
              </a:extLst>
            </p:cNvPr>
            <p:cNvPicPr>
              <a:picLocks noChangeAspect="1"/>
            </p:cNvPicPr>
            <p:nvPr/>
          </p:nvPicPr>
          <p:blipFill>
            <a:blip r:embed="rId57">
              <a:extLst>
                <a:ext uri="{28A0092B-C50C-407E-A947-70E740481C1C}">
                  <a14:useLocalDpi xmlns:a14="http://schemas.microsoft.com/office/drawing/2010/main"/>
                </a:ext>
                <a:ext uri="{96DAC541-7B7A-43D3-8B79-37D633B846F1}">
                  <asvg:svgBlip xmlns:asvg="http://schemas.microsoft.com/office/drawing/2016/SVG/main" r:embed="rId58"/>
                </a:ext>
              </a:extLst>
            </a:blip>
            <a:stretch>
              <a:fillRect/>
            </a:stretch>
          </p:blipFill>
          <p:spPr>
            <a:xfrm>
              <a:off x="9501754" y="4002716"/>
              <a:ext cx="311511" cy="519184"/>
            </a:xfrm>
            <a:prstGeom prst="rect">
              <a:avLst/>
            </a:prstGeom>
          </p:spPr>
        </p:pic>
        <p:pic>
          <p:nvPicPr>
            <p:cNvPr id="399" name="Graphic 398">
              <a:extLst>
                <a:ext uri="{FF2B5EF4-FFF2-40B4-BE49-F238E27FC236}">
                  <a16:creationId xmlns:a16="http://schemas.microsoft.com/office/drawing/2014/main" id="{4B08EB9A-D911-084A-9F3F-91E76E2608FB}"/>
                </a:ext>
              </a:extLst>
            </p:cNvPr>
            <p:cNvPicPr>
              <a:picLocks noChangeAspect="1"/>
            </p:cNvPicPr>
            <p:nvPr/>
          </p:nvPicPr>
          <p:blipFill>
            <a:blip r:embed="rId59">
              <a:extLst>
                <a:ext uri="{28A0092B-C50C-407E-A947-70E740481C1C}">
                  <a14:useLocalDpi xmlns:a14="http://schemas.microsoft.com/office/drawing/2010/main"/>
                </a:ext>
                <a:ext uri="{96DAC541-7B7A-43D3-8B79-37D633B846F1}">
                  <asvg:svgBlip xmlns:asvg="http://schemas.microsoft.com/office/drawing/2016/SVG/main" r:embed="rId60"/>
                </a:ext>
              </a:extLst>
            </a:blip>
            <a:stretch>
              <a:fillRect/>
            </a:stretch>
          </p:blipFill>
          <p:spPr>
            <a:xfrm>
              <a:off x="9568725" y="3744848"/>
              <a:ext cx="742888" cy="284511"/>
            </a:xfrm>
            <a:prstGeom prst="rect">
              <a:avLst/>
            </a:prstGeom>
          </p:spPr>
        </p:pic>
        <p:pic>
          <p:nvPicPr>
            <p:cNvPr id="400" name="Graphic 399">
              <a:extLst>
                <a:ext uri="{FF2B5EF4-FFF2-40B4-BE49-F238E27FC236}">
                  <a16:creationId xmlns:a16="http://schemas.microsoft.com/office/drawing/2014/main" id="{F4008A31-448B-6340-850A-708FD2C473EF}"/>
                </a:ext>
              </a:extLst>
            </p:cNvPr>
            <p:cNvPicPr>
              <a:picLocks noChangeAspect="1"/>
            </p:cNvPicPr>
            <p:nvPr/>
          </p:nvPicPr>
          <p:blipFill>
            <a:blip r:embed="rId61">
              <a:extLst>
                <a:ext uri="{28A0092B-C50C-407E-A947-70E740481C1C}">
                  <a14:useLocalDpi xmlns:a14="http://schemas.microsoft.com/office/drawing/2010/main"/>
                </a:ext>
                <a:ext uri="{96DAC541-7B7A-43D3-8B79-37D633B846F1}">
                  <asvg:svgBlip xmlns:asvg="http://schemas.microsoft.com/office/drawing/2016/SVG/main" r:embed="rId62"/>
                </a:ext>
              </a:extLst>
            </a:blip>
            <a:stretch>
              <a:fillRect/>
            </a:stretch>
          </p:blipFill>
          <p:spPr>
            <a:xfrm>
              <a:off x="10083755" y="3644130"/>
              <a:ext cx="731509" cy="335275"/>
            </a:xfrm>
            <a:prstGeom prst="rect">
              <a:avLst/>
            </a:prstGeom>
          </p:spPr>
        </p:pic>
        <p:pic>
          <p:nvPicPr>
            <p:cNvPr id="401" name="Graphic 400">
              <a:extLst>
                <a:ext uri="{FF2B5EF4-FFF2-40B4-BE49-F238E27FC236}">
                  <a16:creationId xmlns:a16="http://schemas.microsoft.com/office/drawing/2014/main" id="{D79A2CE1-76DE-034C-B054-2A13940510EF}"/>
                </a:ext>
              </a:extLst>
            </p:cNvPr>
            <p:cNvPicPr>
              <a:picLocks noChangeAspect="1"/>
            </p:cNvPicPr>
            <p:nvPr/>
          </p:nvPicPr>
          <p:blipFill>
            <a:blip r:embed="rId63">
              <a:extLst>
                <a:ext uri="{28A0092B-C50C-407E-A947-70E740481C1C}">
                  <a14:useLocalDpi xmlns:a14="http://schemas.microsoft.com/office/drawing/2010/main"/>
                </a:ext>
                <a:ext uri="{96DAC541-7B7A-43D3-8B79-37D633B846F1}">
                  <asvg:svgBlip xmlns:asvg="http://schemas.microsoft.com/office/drawing/2016/SVG/main" r:embed="rId64"/>
                </a:ext>
              </a:extLst>
            </a:blip>
            <a:stretch>
              <a:fillRect/>
            </a:stretch>
          </p:blipFill>
          <p:spPr>
            <a:xfrm>
              <a:off x="9761130" y="3971511"/>
              <a:ext cx="338366" cy="529617"/>
            </a:xfrm>
            <a:prstGeom prst="rect">
              <a:avLst/>
            </a:prstGeom>
          </p:spPr>
        </p:pic>
        <p:pic>
          <p:nvPicPr>
            <p:cNvPr id="402" name="Graphic 401">
              <a:extLst>
                <a:ext uri="{FF2B5EF4-FFF2-40B4-BE49-F238E27FC236}">
                  <a16:creationId xmlns:a16="http://schemas.microsoft.com/office/drawing/2014/main" id="{799C940D-ACA2-974D-85ED-BD44CB52D2A7}"/>
                </a:ext>
              </a:extLst>
            </p:cNvPr>
            <p:cNvPicPr>
              <a:picLocks noChangeAspect="1"/>
            </p:cNvPicPr>
            <p:nvPr/>
          </p:nvPicPr>
          <p:blipFill>
            <a:blip r:embed="rId65">
              <a:extLst>
                <a:ext uri="{28A0092B-C50C-407E-A947-70E740481C1C}">
                  <a14:useLocalDpi xmlns:a14="http://schemas.microsoft.com/office/drawing/2010/main"/>
                </a:ext>
                <a:ext uri="{96DAC541-7B7A-43D3-8B79-37D633B846F1}">
                  <asvg:svgBlip xmlns:asvg="http://schemas.microsoft.com/office/drawing/2016/SVG/main" r:embed="rId66"/>
                </a:ext>
              </a:extLst>
            </a:blip>
            <a:stretch>
              <a:fillRect/>
            </a:stretch>
          </p:blipFill>
          <p:spPr>
            <a:xfrm>
              <a:off x="9979399" y="3937344"/>
              <a:ext cx="459063" cy="473871"/>
            </a:xfrm>
            <a:prstGeom prst="rect">
              <a:avLst/>
            </a:prstGeom>
          </p:spPr>
        </p:pic>
        <p:pic>
          <p:nvPicPr>
            <p:cNvPr id="403" name="Graphic 402">
              <a:extLst>
                <a:ext uri="{FF2B5EF4-FFF2-40B4-BE49-F238E27FC236}">
                  <a16:creationId xmlns:a16="http://schemas.microsoft.com/office/drawing/2014/main" id="{C0B09E2C-3DB3-6D48-9163-13FB8690AEE0}"/>
                </a:ext>
              </a:extLst>
            </p:cNvPr>
            <p:cNvPicPr>
              <a:picLocks noChangeAspect="1"/>
            </p:cNvPicPr>
            <p:nvPr/>
          </p:nvPicPr>
          <p:blipFill>
            <a:blip r:embed="rId67">
              <a:extLst>
                <a:ext uri="{28A0092B-C50C-407E-A947-70E740481C1C}">
                  <a14:useLocalDpi xmlns:a14="http://schemas.microsoft.com/office/drawing/2010/main"/>
                </a:ext>
                <a:ext uri="{96DAC541-7B7A-43D3-8B79-37D633B846F1}">
                  <asvg:svgBlip xmlns:asvg="http://schemas.microsoft.com/office/drawing/2016/SVG/main" r:embed="rId68"/>
                </a:ext>
              </a:extLst>
            </a:blip>
            <a:stretch>
              <a:fillRect/>
            </a:stretch>
          </p:blipFill>
          <p:spPr>
            <a:xfrm>
              <a:off x="9861562" y="4346462"/>
              <a:ext cx="782718" cy="647248"/>
            </a:xfrm>
            <a:prstGeom prst="rect">
              <a:avLst/>
            </a:prstGeom>
          </p:spPr>
        </p:pic>
        <p:pic>
          <p:nvPicPr>
            <p:cNvPr id="404" name="Graphic 403">
              <a:extLst>
                <a:ext uri="{FF2B5EF4-FFF2-40B4-BE49-F238E27FC236}">
                  <a16:creationId xmlns:a16="http://schemas.microsoft.com/office/drawing/2014/main" id="{A62AC1CA-82E0-8E4F-8AF2-B4280F3C1D03}"/>
                </a:ext>
              </a:extLst>
            </p:cNvPr>
            <p:cNvPicPr>
              <a:picLocks noChangeAspect="1"/>
            </p:cNvPicPr>
            <p:nvPr/>
          </p:nvPicPr>
          <p:blipFill>
            <a:blip r:embed="rId69">
              <a:extLst>
                <a:ext uri="{28A0092B-C50C-407E-A947-70E740481C1C}">
                  <a14:useLocalDpi xmlns:a14="http://schemas.microsoft.com/office/drawing/2010/main"/>
                </a:ext>
                <a:ext uri="{96DAC541-7B7A-43D3-8B79-37D633B846F1}">
                  <asvg:svgBlip xmlns:asvg="http://schemas.microsoft.com/office/drawing/2016/SVG/main" r:embed="rId70"/>
                </a:ext>
              </a:extLst>
            </a:blip>
            <a:stretch>
              <a:fillRect/>
            </a:stretch>
          </p:blipFill>
          <p:spPr>
            <a:xfrm>
              <a:off x="10164779" y="3889796"/>
              <a:ext cx="446572" cy="323380"/>
            </a:xfrm>
            <a:prstGeom prst="rect">
              <a:avLst/>
            </a:prstGeom>
          </p:spPr>
        </p:pic>
        <p:pic>
          <p:nvPicPr>
            <p:cNvPr id="405" name="Graphic 404">
              <a:extLst>
                <a:ext uri="{FF2B5EF4-FFF2-40B4-BE49-F238E27FC236}">
                  <a16:creationId xmlns:a16="http://schemas.microsoft.com/office/drawing/2014/main" id="{B8160102-181C-254A-95B6-58F6D77A820E}"/>
                </a:ext>
              </a:extLst>
            </p:cNvPr>
            <p:cNvPicPr>
              <a:picLocks noChangeAspect="1"/>
            </p:cNvPicPr>
            <p:nvPr/>
          </p:nvPicPr>
          <p:blipFill>
            <a:blip r:embed="rId71">
              <a:extLst>
                <a:ext uri="{28A0092B-C50C-407E-A947-70E740481C1C}">
                  <a14:useLocalDpi xmlns:a14="http://schemas.microsoft.com/office/drawing/2010/main"/>
                </a:ext>
                <a:ext uri="{96DAC541-7B7A-43D3-8B79-37D633B846F1}">
                  <asvg:svgBlip xmlns:asvg="http://schemas.microsoft.com/office/drawing/2016/SVG/main" r:embed="rId72"/>
                </a:ext>
              </a:extLst>
            </a:blip>
            <a:stretch>
              <a:fillRect/>
            </a:stretch>
          </p:blipFill>
          <p:spPr>
            <a:xfrm>
              <a:off x="9283499" y="4240342"/>
              <a:ext cx="490081" cy="400976"/>
            </a:xfrm>
            <a:prstGeom prst="rect">
              <a:avLst/>
            </a:prstGeom>
          </p:spPr>
        </p:pic>
        <p:pic>
          <p:nvPicPr>
            <p:cNvPr id="406" name="Graphic 405">
              <a:extLst>
                <a:ext uri="{FF2B5EF4-FFF2-40B4-BE49-F238E27FC236}">
                  <a16:creationId xmlns:a16="http://schemas.microsoft.com/office/drawing/2014/main" id="{C4D3042F-4B8C-7C42-8134-BA87B5590073}"/>
                </a:ext>
              </a:extLst>
            </p:cNvPr>
            <p:cNvPicPr>
              <a:picLocks noChangeAspect="1"/>
            </p:cNvPicPr>
            <p:nvPr/>
          </p:nvPicPr>
          <p:blipFill>
            <a:blip r:embed="rId73">
              <a:extLst>
                <a:ext uri="{28A0092B-C50C-407E-A947-70E740481C1C}">
                  <a14:useLocalDpi xmlns:a14="http://schemas.microsoft.com/office/drawing/2010/main"/>
                </a:ext>
                <a:ext uri="{96DAC541-7B7A-43D3-8B79-37D633B846F1}">
                  <asvg:svgBlip xmlns:asvg="http://schemas.microsoft.com/office/drawing/2016/SVG/main" r:embed="rId74"/>
                </a:ext>
              </a:extLst>
            </a:blip>
            <a:stretch>
              <a:fillRect/>
            </a:stretch>
          </p:blipFill>
          <p:spPr>
            <a:xfrm>
              <a:off x="9215598" y="3864131"/>
              <a:ext cx="412839" cy="398095"/>
            </a:xfrm>
            <a:prstGeom prst="rect">
              <a:avLst/>
            </a:prstGeom>
          </p:spPr>
        </p:pic>
        <p:pic>
          <p:nvPicPr>
            <p:cNvPr id="407" name="Graphic 406">
              <a:extLst>
                <a:ext uri="{FF2B5EF4-FFF2-40B4-BE49-F238E27FC236}">
                  <a16:creationId xmlns:a16="http://schemas.microsoft.com/office/drawing/2014/main" id="{971340D2-6B9A-0F43-997A-F42EAD05C82D}"/>
                </a:ext>
              </a:extLst>
            </p:cNvPr>
            <p:cNvPicPr>
              <a:picLocks noChangeAspect="1"/>
            </p:cNvPicPr>
            <p:nvPr/>
          </p:nvPicPr>
          <p:blipFill>
            <a:blip r:embed="rId75">
              <a:extLst>
                <a:ext uri="{28A0092B-C50C-407E-A947-70E740481C1C}">
                  <a14:useLocalDpi xmlns:a14="http://schemas.microsoft.com/office/drawing/2010/main"/>
                </a:ext>
                <a:ext uri="{96DAC541-7B7A-43D3-8B79-37D633B846F1}">
                  <asvg:svgBlip xmlns:asvg="http://schemas.microsoft.com/office/drawing/2016/SVG/main" r:embed="rId76"/>
                </a:ext>
              </a:extLst>
            </a:blip>
            <a:stretch>
              <a:fillRect/>
            </a:stretch>
          </p:blipFill>
          <p:spPr>
            <a:xfrm>
              <a:off x="7600216" y="3242808"/>
              <a:ext cx="457777" cy="595111"/>
            </a:xfrm>
            <a:prstGeom prst="rect">
              <a:avLst/>
            </a:prstGeom>
          </p:spPr>
        </p:pic>
        <p:pic>
          <p:nvPicPr>
            <p:cNvPr id="408" name="Graphic 407">
              <a:extLst>
                <a:ext uri="{FF2B5EF4-FFF2-40B4-BE49-F238E27FC236}">
                  <a16:creationId xmlns:a16="http://schemas.microsoft.com/office/drawing/2014/main" id="{DE7D0DA5-D6FA-1048-8A6A-C4A79A31482C}"/>
                </a:ext>
              </a:extLst>
            </p:cNvPr>
            <p:cNvPicPr>
              <a:picLocks noChangeAspect="1"/>
            </p:cNvPicPr>
            <p:nvPr/>
          </p:nvPicPr>
          <p:blipFill>
            <a:blip r:embed="rId77">
              <a:extLst>
                <a:ext uri="{28A0092B-C50C-407E-A947-70E740481C1C}">
                  <a14:useLocalDpi xmlns:a14="http://schemas.microsoft.com/office/drawing/2010/main"/>
                </a:ext>
                <a:ext uri="{96DAC541-7B7A-43D3-8B79-37D633B846F1}">
                  <asvg:svgBlip xmlns:asvg="http://schemas.microsoft.com/office/drawing/2016/SVG/main" r:embed="rId78"/>
                </a:ext>
              </a:extLst>
            </a:blip>
            <a:stretch>
              <a:fillRect/>
            </a:stretch>
          </p:blipFill>
          <p:spPr>
            <a:xfrm>
              <a:off x="8012449" y="3398348"/>
              <a:ext cx="593928" cy="456868"/>
            </a:xfrm>
            <a:prstGeom prst="rect">
              <a:avLst/>
            </a:prstGeom>
          </p:spPr>
        </p:pic>
        <p:pic>
          <p:nvPicPr>
            <p:cNvPr id="409" name="Graphic 408">
              <a:extLst>
                <a:ext uri="{FF2B5EF4-FFF2-40B4-BE49-F238E27FC236}">
                  <a16:creationId xmlns:a16="http://schemas.microsoft.com/office/drawing/2014/main" id="{4E5FB392-7F13-E54C-9FF6-B09487CB2981}"/>
                </a:ext>
              </a:extLst>
            </p:cNvPr>
            <p:cNvPicPr>
              <a:picLocks noChangeAspect="1"/>
            </p:cNvPicPr>
            <p:nvPr/>
          </p:nvPicPr>
          <p:blipFill>
            <a:blip r:embed="rId79">
              <a:extLst>
                <a:ext uri="{28A0092B-C50C-407E-A947-70E740481C1C}">
                  <a14:useLocalDpi xmlns:a14="http://schemas.microsoft.com/office/drawing/2010/main"/>
                </a:ext>
                <a:ext uri="{96DAC541-7B7A-43D3-8B79-37D633B846F1}">
                  <asvg:svgBlip xmlns:asvg="http://schemas.microsoft.com/office/drawing/2016/SVG/main" r:embed="rId80"/>
                </a:ext>
              </a:extLst>
            </a:blip>
            <a:stretch>
              <a:fillRect/>
            </a:stretch>
          </p:blipFill>
          <p:spPr>
            <a:xfrm>
              <a:off x="7899111" y="2968977"/>
              <a:ext cx="567909" cy="463294"/>
            </a:xfrm>
            <a:prstGeom prst="rect">
              <a:avLst/>
            </a:prstGeom>
          </p:spPr>
        </p:pic>
        <p:pic>
          <p:nvPicPr>
            <p:cNvPr id="410" name="Graphic 409">
              <a:extLst>
                <a:ext uri="{FF2B5EF4-FFF2-40B4-BE49-F238E27FC236}">
                  <a16:creationId xmlns:a16="http://schemas.microsoft.com/office/drawing/2014/main" id="{F7DDE7FD-0166-6142-ACDF-0D81A935554F}"/>
                </a:ext>
              </a:extLst>
            </p:cNvPr>
            <p:cNvPicPr>
              <a:picLocks noChangeAspect="1"/>
            </p:cNvPicPr>
            <p:nvPr/>
          </p:nvPicPr>
          <p:blipFill>
            <a:blip r:embed="rId81">
              <a:extLst>
                <a:ext uri="{28A0092B-C50C-407E-A947-70E740481C1C}">
                  <a14:useLocalDpi xmlns:a14="http://schemas.microsoft.com/office/drawing/2010/main"/>
                </a:ext>
                <a:ext uri="{96DAC541-7B7A-43D3-8B79-37D633B846F1}">
                  <asvg:svgBlip xmlns:asvg="http://schemas.microsoft.com/office/drawing/2016/SVG/main" r:embed="rId82"/>
                </a:ext>
              </a:extLst>
            </a:blip>
            <a:stretch>
              <a:fillRect/>
            </a:stretch>
          </p:blipFill>
          <p:spPr>
            <a:xfrm>
              <a:off x="7454941" y="2492336"/>
              <a:ext cx="499314" cy="801929"/>
            </a:xfrm>
            <a:prstGeom prst="rect">
              <a:avLst/>
            </a:prstGeom>
          </p:spPr>
        </p:pic>
        <p:pic>
          <p:nvPicPr>
            <p:cNvPr id="411" name="Graphic 410">
              <a:extLst>
                <a:ext uri="{FF2B5EF4-FFF2-40B4-BE49-F238E27FC236}">
                  <a16:creationId xmlns:a16="http://schemas.microsoft.com/office/drawing/2014/main" id="{1B1116AE-E6EF-3447-BB1A-419D1A065C89}"/>
                </a:ext>
              </a:extLst>
            </p:cNvPr>
            <p:cNvPicPr>
              <a:picLocks noChangeAspect="1"/>
            </p:cNvPicPr>
            <p:nvPr/>
          </p:nvPicPr>
          <p:blipFill>
            <a:blip r:embed="rId83">
              <a:extLst>
                <a:ext uri="{28A0092B-C50C-407E-A947-70E740481C1C}">
                  <a14:useLocalDpi xmlns:a14="http://schemas.microsoft.com/office/drawing/2010/main"/>
                </a:ext>
                <a:ext uri="{96DAC541-7B7A-43D3-8B79-37D633B846F1}">
                  <asvg:svgBlip xmlns:asvg="http://schemas.microsoft.com/office/drawing/2016/SVG/main" r:embed="rId84"/>
                </a:ext>
              </a:extLst>
            </a:blip>
            <a:stretch>
              <a:fillRect/>
            </a:stretch>
          </p:blipFill>
          <p:spPr>
            <a:xfrm>
              <a:off x="8593480" y="3523627"/>
              <a:ext cx="622118" cy="333819"/>
            </a:xfrm>
            <a:prstGeom prst="rect">
              <a:avLst/>
            </a:prstGeom>
          </p:spPr>
        </p:pic>
        <p:pic>
          <p:nvPicPr>
            <p:cNvPr id="412" name="Graphic 411">
              <a:extLst>
                <a:ext uri="{FF2B5EF4-FFF2-40B4-BE49-F238E27FC236}">
                  <a16:creationId xmlns:a16="http://schemas.microsoft.com/office/drawing/2014/main" id="{13E28D0C-3008-B047-9DEF-CF871C8D3D02}"/>
                </a:ext>
              </a:extLst>
            </p:cNvPr>
            <p:cNvPicPr>
              <a:picLocks noChangeAspect="1"/>
            </p:cNvPicPr>
            <p:nvPr/>
          </p:nvPicPr>
          <p:blipFill>
            <a:blip r:embed="rId85">
              <a:extLst>
                <a:ext uri="{28A0092B-C50C-407E-A947-70E740481C1C}">
                  <a14:useLocalDpi xmlns:a14="http://schemas.microsoft.com/office/drawing/2010/main"/>
                </a:ext>
                <a:ext uri="{96DAC541-7B7A-43D3-8B79-37D633B846F1}">
                  <asvg:svgBlip xmlns:asvg="http://schemas.microsoft.com/office/drawing/2016/SVG/main" r:embed="rId86"/>
                </a:ext>
              </a:extLst>
            </a:blip>
            <a:stretch>
              <a:fillRect/>
            </a:stretch>
          </p:blipFill>
          <p:spPr>
            <a:xfrm>
              <a:off x="8443426" y="3223001"/>
              <a:ext cx="699335" cy="319262"/>
            </a:xfrm>
            <a:prstGeom prst="rect">
              <a:avLst/>
            </a:prstGeom>
          </p:spPr>
        </p:pic>
        <p:pic>
          <p:nvPicPr>
            <p:cNvPr id="413" name="Graphic 412">
              <a:extLst>
                <a:ext uri="{FF2B5EF4-FFF2-40B4-BE49-F238E27FC236}">
                  <a16:creationId xmlns:a16="http://schemas.microsoft.com/office/drawing/2014/main" id="{1E5E0441-C056-A746-8055-3D412ECB3F52}"/>
                </a:ext>
              </a:extLst>
            </p:cNvPr>
            <p:cNvPicPr>
              <a:picLocks noChangeAspect="1"/>
            </p:cNvPicPr>
            <p:nvPr/>
          </p:nvPicPr>
          <p:blipFill>
            <a:blip r:embed="rId87">
              <a:extLst>
                <a:ext uri="{28A0092B-C50C-407E-A947-70E740481C1C}">
                  <a14:useLocalDpi xmlns:a14="http://schemas.microsoft.com/office/drawing/2010/main"/>
                </a:ext>
                <a:ext uri="{96DAC541-7B7A-43D3-8B79-37D633B846F1}">
                  <asvg:svgBlip xmlns:asvg="http://schemas.microsoft.com/office/drawing/2016/SVG/main" r:embed="rId88"/>
                </a:ext>
              </a:extLst>
            </a:blip>
            <a:stretch>
              <a:fillRect/>
            </a:stretch>
          </p:blipFill>
          <p:spPr>
            <a:xfrm>
              <a:off x="8470765" y="2606543"/>
              <a:ext cx="548653" cy="335287"/>
            </a:xfrm>
            <a:prstGeom prst="rect">
              <a:avLst/>
            </a:prstGeom>
          </p:spPr>
        </p:pic>
        <p:pic>
          <p:nvPicPr>
            <p:cNvPr id="414" name="Graphic 413">
              <a:extLst>
                <a:ext uri="{FF2B5EF4-FFF2-40B4-BE49-F238E27FC236}">
                  <a16:creationId xmlns:a16="http://schemas.microsoft.com/office/drawing/2014/main" id="{02512419-E8FF-AA48-8867-6632A7DCB56B}"/>
                </a:ext>
              </a:extLst>
            </p:cNvPr>
            <p:cNvPicPr>
              <a:picLocks noChangeAspect="1"/>
            </p:cNvPicPr>
            <p:nvPr/>
          </p:nvPicPr>
          <p:blipFill>
            <a:blip r:embed="rId89">
              <a:extLst>
                <a:ext uri="{28A0092B-C50C-407E-A947-70E740481C1C}">
                  <a14:useLocalDpi xmlns:a14="http://schemas.microsoft.com/office/drawing/2010/main"/>
                </a:ext>
                <a:ext uri="{96DAC541-7B7A-43D3-8B79-37D633B846F1}">
                  <asvg:svgBlip xmlns:asvg="http://schemas.microsoft.com/office/drawing/2016/SVG/main" r:embed="rId90"/>
                </a:ext>
              </a:extLst>
            </a:blip>
            <a:stretch>
              <a:fillRect/>
            </a:stretch>
          </p:blipFill>
          <p:spPr>
            <a:xfrm>
              <a:off x="8451025" y="2914337"/>
              <a:ext cx="600413" cy="369485"/>
            </a:xfrm>
            <a:prstGeom prst="rect">
              <a:avLst/>
            </a:prstGeom>
          </p:spPr>
        </p:pic>
        <p:pic>
          <p:nvPicPr>
            <p:cNvPr id="415" name="Graphic 414">
              <a:extLst>
                <a:ext uri="{FF2B5EF4-FFF2-40B4-BE49-F238E27FC236}">
                  <a16:creationId xmlns:a16="http://schemas.microsoft.com/office/drawing/2014/main" id="{8DF41BFE-4419-B74E-90D6-A7AB5243D541}"/>
                </a:ext>
              </a:extLst>
            </p:cNvPr>
            <p:cNvPicPr>
              <a:picLocks noChangeAspect="1"/>
            </p:cNvPicPr>
            <p:nvPr/>
          </p:nvPicPr>
          <p:blipFill>
            <a:blip r:embed="rId91">
              <a:extLst>
                <a:ext uri="{28A0092B-C50C-407E-A947-70E740481C1C}">
                  <a14:useLocalDpi xmlns:a14="http://schemas.microsoft.com/office/drawing/2010/main"/>
                </a:ext>
                <a:ext uri="{96DAC541-7B7A-43D3-8B79-37D633B846F1}">
                  <asvg:svgBlip xmlns:asvg="http://schemas.microsoft.com/office/drawing/2016/SVG/main" r:embed="rId92"/>
                </a:ext>
              </a:extLst>
            </a:blip>
            <a:stretch>
              <a:fillRect/>
            </a:stretch>
          </p:blipFill>
          <p:spPr>
            <a:xfrm>
              <a:off x="8955141" y="2554155"/>
              <a:ext cx="543711" cy="619227"/>
            </a:xfrm>
            <a:prstGeom prst="rect">
              <a:avLst/>
            </a:prstGeom>
          </p:spPr>
        </p:pic>
        <p:pic>
          <p:nvPicPr>
            <p:cNvPr id="416" name="Graphic 415">
              <a:extLst>
                <a:ext uri="{FF2B5EF4-FFF2-40B4-BE49-F238E27FC236}">
                  <a16:creationId xmlns:a16="http://schemas.microsoft.com/office/drawing/2014/main" id="{03A41537-471E-5F46-842F-3163E5B9EDA4}"/>
                </a:ext>
              </a:extLst>
            </p:cNvPr>
            <p:cNvPicPr>
              <a:picLocks noChangeAspect="1"/>
            </p:cNvPicPr>
            <p:nvPr/>
          </p:nvPicPr>
          <p:blipFill>
            <a:blip r:embed="rId93">
              <a:extLst>
                <a:ext uri="{28A0092B-C50C-407E-A947-70E740481C1C}">
                  <a14:useLocalDpi xmlns:a14="http://schemas.microsoft.com/office/drawing/2010/main"/>
                </a:ext>
                <a:ext uri="{96DAC541-7B7A-43D3-8B79-37D633B846F1}">
                  <asvg:svgBlip xmlns:asvg="http://schemas.microsoft.com/office/drawing/2016/SVG/main" r:embed="rId94"/>
                </a:ext>
              </a:extLst>
            </a:blip>
            <a:stretch>
              <a:fillRect/>
            </a:stretch>
          </p:blipFill>
          <p:spPr>
            <a:xfrm>
              <a:off x="9016243" y="3142506"/>
              <a:ext cx="509736" cy="329829"/>
            </a:xfrm>
            <a:prstGeom prst="rect">
              <a:avLst/>
            </a:prstGeom>
          </p:spPr>
        </p:pic>
        <p:pic>
          <p:nvPicPr>
            <p:cNvPr id="417" name="Graphic 416">
              <a:extLst>
                <a:ext uri="{FF2B5EF4-FFF2-40B4-BE49-F238E27FC236}">
                  <a16:creationId xmlns:a16="http://schemas.microsoft.com/office/drawing/2014/main" id="{5E2BD57E-B9CC-F041-8848-7DF661576F81}"/>
                </a:ext>
              </a:extLst>
            </p:cNvPr>
            <p:cNvPicPr>
              <a:picLocks noChangeAspect="1"/>
            </p:cNvPicPr>
            <p:nvPr/>
          </p:nvPicPr>
          <p:blipFill>
            <a:blip r:embed="rId95">
              <a:extLst>
                <a:ext uri="{28A0092B-C50C-407E-A947-70E740481C1C}">
                  <a14:useLocalDpi xmlns:a14="http://schemas.microsoft.com/office/drawing/2010/main"/>
                </a:ext>
                <a:ext uri="{96DAC541-7B7A-43D3-8B79-37D633B846F1}">
                  <asvg:svgBlip xmlns:asvg="http://schemas.microsoft.com/office/drawing/2016/SVG/main" r:embed="rId96"/>
                </a:ext>
              </a:extLst>
            </a:blip>
            <a:stretch>
              <a:fillRect/>
            </a:stretch>
          </p:blipFill>
          <p:spPr>
            <a:xfrm>
              <a:off x="9276689" y="2760251"/>
              <a:ext cx="458139" cy="488682"/>
            </a:xfrm>
            <a:prstGeom prst="rect">
              <a:avLst/>
            </a:prstGeom>
          </p:spPr>
        </p:pic>
        <p:pic>
          <p:nvPicPr>
            <p:cNvPr id="418" name="Graphic 417">
              <a:extLst>
                <a:ext uri="{FF2B5EF4-FFF2-40B4-BE49-F238E27FC236}">
                  <a16:creationId xmlns:a16="http://schemas.microsoft.com/office/drawing/2014/main" id="{4E108124-4EDC-364A-8B2E-4E5BE4273A02}"/>
                </a:ext>
              </a:extLst>
            </p:cNvPr>
            <p:cNvPicPr>
              <a:picLocks noChangeAspect="1"/>
            </p:cNvPicPr>
            <p:nvPr/>
          </p:nvPicPr>
          <p:blipFill>
            <a:blip r:embed="rId97">
              <a:extLst>
                <a:ext uri="{28A0092B-C50C-407E-A947-70E740481C1C}">
                  <a14:useLocalDpi xmlns:a14="http://schemas.microsoft.com/office/drawing/2010/main"/>
                </a:ext>
                <a:ext uri="{96DAC541-7B7A-43D3-8B79-37D633B846F1}">
                  <asvg:svgBlip xmlns:asvg="http://schemas.microsoft.com/office/drawing/2016/SVG/main" r:embed="rId98"/>
                </a:ext>
              </a:extLst>
            </a:blip>
            <a:stretch>
              <a:fillRect/>
            </a:stretch>
          </p:blipFill>
          <p:spPr>
            <a:xfrm>
              <a:off x="9094338" y="3439835"/>
              <a:ext cx="573542" cy="482983"/>
            </a:xfrm>
            <a:prstGeom prst="rect">
              <a:avLst/>
            </a:prstGeom>
          </p:spPr>
        </p:pic>
        <p:pic>
          <p:nvPicPr>
            <p:cNvPr id="419" name="Graphic 418">
              <a:extLst>
                <a:ext uri="{FF2B5EF4-FFF2-40B4-BE49-F238E27FC236}">
                  <a16:creationId xmlns:a16="http://schemas.microsoft.com/office/drawing/2014/main" id="{48B860B5-8BF8-5943-BBD4-3F043DBDBB4F}"/>
                </a:ext>
              </a:extLst>
            </p:cNvPr>
            <p:cNvPicPr>
              <a:picLocks noChangeAspect="1"/>
            </p:cNvPicPr>
            <p:nvPr/>
          </p:nvPicPr>
          <p:blipFill>
            <a:blip r:embed="rId99">
              <a:extLst>
                <a:ext uri="{28A0092B-C50C-407E-A947-70E740481C1C}">
                  <a14:useLocalDpi xmlns:a14="http://schemas.microsoft.com/office/drawing/2010/main"/>
                </a:ext>
                <a:ext uri="{96DAC541-7B7A-43D3-8B79-37D633B846F1}">
                  <asvg:svgBlip xmlns:asvg="http://schemas.microsoft.com/office/drawing/2016/SVG/main" r:embed="rId100"/>
                </a:ext>
              </a:extLst>
            </a:blip>
            <a:stretch>
              <a:fillRect/>
            </a:stretch>
          </p:blipFill>
          <p:spPr>
            <a:xfrm>
              <a:off x="9427130" y="3215808"/>
              <a:ext cx="349769" cy="593087"/>
            </a:xfrm>
            <a:prstGeom prst="rect">
              <a:avLst/>
            </a:prstGeom>
          </p:spPr>
        </p:pic>
        <p:pic>
          <p:nvPicPr>
            <p:cNvPr id="481" name="Graphic 480">
              <a:extLst>
                <a:ext uri="{FF2B5EF4-FFF2-40B4-BE49-F238E27FC236}">
                  <a16:creationId xmlns:a16="http://schemas.microsoft.com/office/drawing/2014/main" id="{06DF5B9F-AA21-F644-840F-3E5779D86166}"/>
                </a:ext>
              </a:extLst>
            </p:cNvPr>
            <p:cNvPicPr>
              <a:picLocks noChangeAspect="1"/>
            </p:cNvPicPr>
            <p:nvPr/>
          </p:nvPicPr>
          <p:blipFill>
            <a:blip r:embed="rId101">
              <a:extLst>
                <a:ext uri="{28A0092B-C50C-407E-A947-70E740481C1C}">
                  <a14:useLocalDpi xmlns:a14="http://schemas.microsoft.com/office/drawing/2010/main"/>
                </a:ext>
                <a:ext uri="{96DAC541-7B7A-43D3-8B79-37D633B846F1}">
                  <asvg:svgBlip xmlns:asvg="http://schemas.microsoft.com/office/drawing/2016/SVG/main" r:embed="rId102"/>
                </a:ext>
              </a:extLst>
            </a:blip>
            <a:stretch>
              <a:fillRect/>
            </a:stretch>
          </p:blipFill>
          <p:spPr>
            <a:xfrm>
              <a:off x="10257782" y="3085864"/>
              <a:ext cx="492179" cy="328119"/>
            </a:xfrm>
            <a:prstGeom prst="rect">
              <a:avLst/>
            </a:prstGeom>
          </p:spPr>
        </p:pic>
        <p:pic>
          <p:nvPicPr>
            <p:cNvPr id="251" name="Graphic 250">
              <a:extLst>
                <a:ext uri="{FF2B5EF4-FFF2-40B4-BE49-F238E27FC236}">
                  <a16:creationId xmlns:a16="http://schemas.microsoft.com/office/drawing/2014/main" id="{DFA08151-A198-0345-9D73-5342C08DFF9C}"/>
                </a:ext>
              </a:extLst>
            </p:cNvPr>
            <p:cNvPicPr>
              <a:picLocks noChangeAspect="1"/>
            </p:cNvPicPr>
            <p:nvPr/>
          </p:nvPicPr>
          <p:blipFill>
            <a:blip r:embed="rId103">
              <a:extLst>
                <a:ext uri="{28A0092B-C50C-407E-A947-70E740481C1C}">
                  <a14:useLocalDpi xmlns:a14="http://schemas.microsoft.com/office/drawing/2010/main"/>
                </a:ext>
                <a:ext uri="{96DAC541-7B7A-43D3-8B79-37D633B846F1}">
                  <asvg:svgBlip xmlns:asvg="http://schemas.microsoft.com/office/drawing/2016/SVG/main" r:embed="rId104"/>
                </a:ext>
              </a:extLst>
            </a:blip>
            <a:stretch>
              <a:fillRect/>
            </a:stretch>
          </p:blipFill>
          <p:spPr>
            <a:xfrm>
              <a:off x="10118022" y="3400292"/>
              <a:ext cx="646600" cy="382081"/>
            </a:xfrm>
            <a:prstGeom prst="rect">
              <a:avLst/>
            </a:prstGeom>
          </p:spPr>
        </p:pic>
        <p:sp>
          <p:nvSpPr>
            <p:cNvPr id="11" name="Title 1">
              <a:extLst>
                <a:ext uri="{FF2B5EF4-FFF2-40B4-BE49-F238E27FC236}">
                  <a16:creationId xmlns:a16="http://schemas.microsoft.com/office/drawing/2014/main" id="{BCC34DA0-A66F-4EA9-9104-235C411BB7D7}"/>
                </a:ext>
              </a:extLst>
            </p:cNvPr>
            <p:cNvSpPr txBox="1">
              <a:spLocks/>
            </p:cNvSpPr>
            <p:nvPr/>
          </p:nvSpPr>
          <p:spPr>
            <a:xfrm>
              <a:off x="7994290" y="5166066"/>
              <a:ext cx="2075501" cy="300339"/>
            </a:xfrm>
            <a:prstGeom prst="rect">
              <a:avLst/>
            </a:prstGeom>
          </p:spPr>
          <p:txBody>
            <a:bodyPr vert="horz" lIns="0" tIns="0" rIns="0" bIns="0" rtlCol="0" anchor="t" anchorCtr="0">
              <a:noAutofit/>
            </a:bodyPr>
            <a:lstStyle>
              <a:lvl1pPr algn="l" defTabSz="456751" rtl="0" eaLnBrk="1" latinLnBrk="0" hangingPunct="1">
                <a:lnSpc>
                  <a:spcPct val="90000"/>
                </a:lnSpc>
                <a:spcBef>
                  <a:spcPct val="0"/>
                </a:spcBef>
                <a:buNone/>
                <a:defRPr sz="3000" kern="1200">
                  <a:solidFill>
                    <a:schemeClr val="tx1"/>
                  </a:solidFill>
                  <a:latin typeface="GE Inspira Pitch"/>
                  <a:ea typeface="+mj-ea"/>
                  <a:cs typeface="GE Inspira Pitch"/>
                </a:defRPr>
              </a:lvl1pPr>
            </a:lstStyle>
            <a:p>
              <a:pPr marL="0" marR="0" lvl="0" indent="0" algn="l" defTabSz="456751" rtl="0" eaLnBrk="1" fontAlgn="auto" latinLnBrk="0" hangingPunct="1">
                <a:lnSpc>
                  <a:spcPct val="100000"/>
                </a:lnSpc>
                <a:spcBef>
                  <a:spcPct val="0"/>
                </a:spcBef>
                <a:spcAft>
                  <a:spcPts val="300"/>
                </a:spcAft>
                <a:buClrTx/>
                <a:buSzTx/>
                <a:buFontTx/>
                <a:buNone/>
                <a:tabLst/>
                <a:defRPr/>
              </a:pPr>
              <a:r>
                <a:rPr kumimoji="0" lang="en-US" sz="1000" b="0" i="0" u="none" strike="noStrike" kern="1200" cap="none" spc="0" normalizeH="0" baseline="0" noProof="0">
                  <a:ln>
                    <a:noFill/>
                  </a:ln>
                  <a:effectLst/>
                  <a:uLnTx/>
                  <a:uFillTx/>
                  <a:latin typeface="Avenir Next LT Pro" panose="020B0504020202020204" pitchFamily="34" charset="0"/>
                </a:rPr>
                <a:t>State with insurance coverage</a:t>
              </a:r>
            </a:p>
            <a:p>
              <a:pPr marL="0" marR="0" lvl="0" indent="0" algn="l" defTabSz="456751" rtl="0" eaLnBrk="1" fontAlgn="auto" latinLnBrk="0" hangingPunct="1">
                <a:lnSpc>
                  <a:spcPct val="100000"/>
                </a:lnSpc>
                <a:spcBef>
                  <a:spcPct val="0"/>
                </a:spcBef>
                <a:spcAft>
                  <a:spcPts val="300"/>
                </a:spcAft>
                <a:buClrTx/>
                <a:buSzTx/>
                <a:buFontTx/>
                <a:buNone/>
                <a:tabLst/>
                <a:defRPr/>
              </a:pPr>
              <a:r>
                <a:rPr kumimoji="0" lang="en-US" sz="1000" b="0" i="0" u="none" strike="noStrike" kern="1200" cap="none" spc="0" normalizeH="0" baseline="0" noProof="0">
                  <a:ln>
                    <a:noFill/>
                  </a:ln>
                  <a:effectLst/>
                  <a:uLnTx/>
                  <a:uFillTx/>
                  <a:latin typeface="Avenir Next LT Pro" panose="020B0504020202020204" pitchFamily="34" charset="0"/>
                </a:rPr>
                <a:t>Effort for inform/education; </a:t>
              </a:r>
              <a:br>
                <a:rPr kumimoji="0" lang="en-US" sz="1000" b="0" i="0" u="none" strike="noStrike" kern="1200" cap="none" spc="0" normalizeH="0" baseline="0" noProof="0">
                  <a:ln>
                    <a:noFill/>
                  </a:ln>
                  <a:effectLst/>
                  <a:uLnTx/>
                  <a:uFillTx/>
                  <a:latin typeface="Avenir Next LT Pro" panose="020B0504020202020204" pitchFamily="34" charset="0"/>
                </a:rPr>
              </a:br>
              <a:r>
                <a:rPr kumimoji="0" lang="en-US" sz="1000" b="0" i="0" u="none" strike="noStrike" kern="1200" cap="none" spc="0" normalizeH="0" baseline="0" noProof="0">
                  <a:ln>
                    <a:noFill/>
                  </a:ln>
                  <a:effectLst/>
                  <a:uLnTx/>
                  <a:uFillTx/>
                  <a:latin typeface="Avenir Next LT Pro" panose="020B0504020202020204" pitchFamily="34" charset="0"/>
                </a:rPr>
                <a:t>no notification</a:t>
              </a:r>
            </a:p>
            <a:p>
              <a:pPr marL="0" marR="0" lvl="0" indent="0" algn="l" defTabSz="456751" rtl="0" eaLnBrk="1" fontAlgn="auto" latinLnBrk="0" hangingPunct="1">
                <a:lnSpc>
                  <a:spcPct val="100000"/>
                </a:lnSpc>
                <a:spcBef>
                  <a:spcPct val="0"/>
                </a:spcBef>
                <a:spcAft>
                  <a:spcPts val="300"/>
                </a:spcAft>
                <a:buClrTx/>
                <a:buSzTx/>
                <a:buFontTx/>
                <a:buNone/>
                <a:tabLst/>
                <a:defRPr/>
              </a:pPr>
              <a:br>
                <a:rPr kumimoji="0" lang="en-US" sz="800" b="0" i="0" u="none" strike="noStrike" kern="1200" cap="none" spc="0" normalizeH="0" baseline="0" noProof="0">
                  <a:ln>
                    <a:noFill/>
                  </a:ln>
                  <a:effectLst/>
                  <a:uLnTx/>
                  <a:uFillTx/>
                  <a:latin typeface="Avenir Next LT Pro" panose="020B0504020202020204" pitchFamily="34" charset="0"/>
                </a:rPr>
              </a:br>
              <a:br>
                <a:rPr kumimoji="0" lang="en-US" sz="800" b="0" i="0" u="none" strike="noStrike" kern="1200" cap="none" spc="0" normalizeH="0" baseline="0" noProof="0">
                  <a:ln>
                    <a:noFill/>
                  </a:ln>
                  <a:effectLst/>
                  <a:uLnTx/>
                  <a:uFillTx/>
                  <a:latin typeface="Avenir Next LT Pro" panose="020B0504020202020204" pitchFamily="34" charset="0"/>
                </a:rPr>
              </a:br>
              <a:br>
                <a:rPr kumimoji="0" lang="en-US" sz="800" b="0" i="0" u="none" strike="noStrike" kern="1200" cap="none" spc="0" normalizeH="0" baseline="0" noProof="0">
                  <a:ln>
                    <a:noFill/>
                  </a:ln>
                  <a:effectLst/>
                  <a:uLnTx/>
                  <a:uFillTx/>
                  <a:latin typeface="Avenir Next LT Pro" panose="020B0504020202020204" pitchFamily="34" charset="0"/>
                </a:rPr>
              </a:br>
              <a:endParaRPr kumimoji="0" lang="en-US" sz="800" b="0" i="0" u="none" strike="noStrike" kern="1200" cap="none" spc="0" normalizeH="0" baseline="0" noProof="0">
                <a:ln>
                  <a:noFill/>
                </a:ln>
                <a:effectLst/>
                <a:uLnTx/>
                <a:uFillTx/>
                <a:latin typeface="Avenir Next LT Pro" panose="020B0504020202020204" pitchFamily="34" charset="0"/>
              </a:endParaRPr>
            </a:p>
          </p:txBody>
        </p:sp>
        <p:sp>
          <p:nvSpPr>
            <p:cNvPr id="12" name="Title 1">
              <a:extLst>
                <a:ext uri="{FF2B5EF4-FFF2-40B4-BE49-F238E27FC236}">
                  <a16:creationId xmlns:a16="http://schemas.microsoft.com/office/drawing/2014/main" id="{BCC34DA0-A66F-4EA9-9104-235C411BB7D7}"/>
                </a:ext>
              </a:extLst>
            </p:cNvPr>
            <p:cNvSpPr txBox="1">
              <a:spLocks/>
            </p:cNvSpPr>
            <p:nvPr/>
          </p:nvSpPr>
          <p:spPr>
            <a:xfrm>
              <a:off x="10165793" y="5175961"/>
              <a:ext cx="842486" cy="518313"/>
            </a:xfrm>
            <a:prstGeom prst="rect">
              <a:avLst/>
            </a:prstGeom>
          </p:spPr>
          <p:txBody>
            <a:bodyPr vert="horz" lIns="0" tIns="0" rIns="0" bIns="0" rtlCol="0" anchor="t" anchorCtr="0">
              <a:noAutofit/>
            </a:bodyPr>
            <a:lstStyle>
              <a:lvl1pPr algn="l" defTabSz="456751" rtl="0" eaLnBrk="1" latinLnBrk="0" hangingPunct="1">
                <a:lnSpc>
                  <a:spcPct val="90000"/>
                </a:lnSpc>
                <a:spcBef>
                  <a:spcPct val="0"/>
                </a:spcBef>
                <a:buNone/>
                <a:defRPr sz="3000" kern="1200">
                  <a:solidFill>
                    <a:schemeClr val="tx1"/>
                  </a:solidFill>
                  <a:latin typeface="GE Inspira Pitch"/>
                  <a:ea typeface="+mj-ea"/>
                  <a:cs typeface="GE Inspira Pitch"/>
                </a:defRPr>
              </a:lvl1pPr>
            </a:lstStyle>
            <a:p>
              <a:pPr marL="0" marR="0" lvl="0" indent="0" algn="l" defTabSz="456751" rtl="0" eaLnBrk="1" fontAlgn="auto" latinLnBrk="0" hangingPunct="1">
                <a:lnSpc>
                  <a:spcPct val="100000"/>
                </a:lnSpc>
                <a:spcBef>
                  <a:spcPct val="0"/>
                </a:spcBef>
                <a:spcAft>
                  <a:spcPts val="300"/>
                </a:spcAft>
                <a:buClrTx/>
                <a:buSzTx/>
                <a:buFontTx/>
                <a:buNone/>
                <a:tabLst/>
                <a:defRPr/>
              </a:pPr>
              <a:r>
                <a:rPr kumimoji="0" lang="en-US" sz="1000" b="0" i="0" u="none" strike="noStrike" kern="1200" cap="none" spc="0" normalizeH="0" baseline="0" noProof="0">
                  <a:ln>
                    <a:noFill/>
                  </a:ln>
                  <a:effectLst/>
                  <a:uLnTx/>
                  <a:uFillTx/>
                  <a:latin typeface="Avenir Next LT Pro" panose="020B0504020202020204" pitchFamily="34" charset="0"/>
                </a:rPr>
                <a:t>Enacted law</a:t>
              </a:r>
            </a:p>
            <a:p>
              <a:pPr marL="0" marR="0" lvl="0" indent="0" algn="l" defTabSz="456751" rtl="0" eaLnBrk="1" fontAlgn="auto" latinLnBrk="0" hangingPunct="1">
                <a:lnSpc>
                  <a:spcPct val="100000"/>
                </a:lnSpc>
                <a:spcBef>
                  <a:spcPct val="0"/>
                </a:spcBef>
                <a:spcAft>
                  <a:spcPts val="300"/>
                </a:spcAft>
                <a:buClrTx/>
                <a:buSzTx/>
                <a:buFontTx/>
                <a:buNone/>
                <a:tabLst/>
                <a:defRPr/>
              </a:pPr>
              <a:r>
                <a:rPr kumimoji="0" lang="en-US" sz="1000" b="0" i="0" u="none" strike="noStrike" kern="1200" cap="none" spc="0" normalizeH="0" baseline="0" noProof="0">
                  <a:ln>
                    <a:noFill/>
                  </a:ln>
                  <a:effectLst/>
                  <a:uLnTx/>
                  <a:uFillTx/>
                  <a:latin typeface="Avenir Next LT Pro" panose="020B0504020202020204" pitchFamily="34" charset="0"/>
                </a:rPr>
                <a:t>Inactive bill/</a:t>
              </a:r>
              <a:br>
                <a:rPr kumimoji="0" lang="en-US" sz="1000" b="0" i="0" u="none" strike="noStrike" kern="1200" cap="none" spc="0" normalizeH="0" baseline="0" noProof="0">
                  <a:ln>
                    <a:noFill/>
                  </a:ln>
                  <a:effectLst/>
                  <a:uLnTx/>
                  <a:uFillTx/>
                  <a:latin typeface="Avenir Next LT Pro" panose="020B0504020202020204" pitchFamily="34" charset="0"/>
                </a:rPr>
              </a:br>
              <a:r>
                <a:rPr kumimoji="0" lang="en-US" sz="1000" b="0" i="0" u="none" strike="noStrike" kern="1200" cap="none" spc="0" normalizeH="0" baseline="0" noProof="0">
                  <a:ln>
                    <a:noFill/>
                  </a:ln>
                  <a:effectLst/>
                  <a:uLnTx/>
                  <a:uFillTx/>
                  <a:latin typeface="Avenir Next LT Pro" panose="020B0504020202020204" pitchFamily="34" charset="0"/>
                </a:rPr>
                <a:t>no notification</a:t>
              </a:r>
              <a:br>
                <a:rPr kumimoji="0" lang="en-US" sz="800" b="0" i="0" u="none" strike="noStrike" kern="1200" cap="none" spc="0" normalizeH="0" baseline="0" noProof="0">
                  <a:ln>
                    <a:noFill/>
                  </a:ln>
                  <a:effectLst/>
                  <a:uLnTx/>
                  <a:uFillTx/>
                  <a:latin typeface="Avenir Next LT Pro" panose="020B0504020202020204" pitchFamily="34" charset="0"/>
                </a:rPr>
              </a:br>
              <a:br>
                <a:rPr kumimoji="0" lang="en-US" sz="800" b="0" i="0" u="none" strike="noStrike" kern="1200" cap="none" spc="0" normalizeH="0" baseline="0" noProof="0">
                  <a:ln>
                    <a:noFill/>
                  </a:ln>
                  <a:effectLst/>
                  <a:uLnTx/>
                  <a:uFillTx/>
                  <a:latin typeface="Avenir Next LT Pro" panose="020B0504020202020204" pitchFamily="34" charset="0"/>
                </a:rPr>
              </a:br>
              <a:br>
                <a:rPr kumimoji="0" lang="en-US" sz="800" b="0" i="0" u="none" strike="noStrike" kern="1200" cap="none" spc="0" normalizeH="0" baseline="0" noProof="0">
                  <a:ln>
                    <a:noFill/>
                  </a:ln>
                  <a:effectLst/>
                  <a:uLnTx/>
                  <a:uFillTx/>
                  <a:latin typeface="Avenir Next LT Pro" panose="020B0504020202020204" pitchFamily="34" charset="0"/>
                </a:rPr>
              </a:br>
              <a:endParaRPr kumimoji="0" lang="en-US" sz="800" b="0" i="0" u="none" strike="noStrike" kern="1200" cap="none" spc="0" normalizeH="0" baseline="0" noProof="0">
                <a:ln>
                  <a:noFill/>
                </a:ln>
                <a:effectLst/>
                <a:uLnTx/>
                <a:uFillTx/>
                <a:latin typeface="Avenir Next LT Pro" panose="020B0504020202020204" pitchFamily="34" charset="0"/>
              </a:endParaRPr>
            </a:p>
          </p:txBody>
        </p:sp>
        <p:sp>
          <p:nvSpPr>
            <p:cNvPr id="13" name="Triangle 12"/>
            <p:cNvSpPr/>
            <p:nvPr/>
          </p:nvSpPr>
          <p:spPr>
            <a:xfrm>
              <a:off x="7799137" y="5165974"/>
              <a:ext cx="141683" cy="12214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14" name="Rectangle 13"/>
            <p:cNvSpPr/>
            <p:nvPr/>
          </p:nvSpPr>
          <p:spPr>
            <a:xfrm>
              <a:off x="9985810" y="5193865"/>
              <a:ext cx="122140" cy="122140"/>
            </a:xfrm>
            <a:prstGeom prst="rect">
              <a:avLst/>
            </a:prstGeom>
            <a:solidFill>
              <a:srgbClr val="00E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15" name="Rectangle 14"/>
            <p:cNvSpPr/>
            <p:nvPr/>
          </p:nvSpPr>
          <p:spPr>
            <a:xfrm>
              <a:off x="9985810" y="5380929"/>
              <a:ext cx="122140" cy="122140"/>
            </a:xfrm>
            <a:prstGeom prst="rect">
              <a:avLst/>
            </a:prstGeom>
            <a:solidFill>
              <a:srgbClr val="99F3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17" name="Rectangle 16"/>
            <p:cNvSpPr/>
            <p:nvPr/>
          </p:nvSpPr>
          <p:spPr>
            <a:xfrm>
              <a:off x="7806988" y="5357179"/>
              <a:ext cx="122140" cy="1221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grpSp>
          <p:nvGrpSpPr>
            <p:cNvPr id="484" name="Group 483">
              <a:extLst>
                <a:ext uri="{FF2B5EF4-FFF2-40B4-BE49-F238E27FC236}">
                  <a16:creationId xmlns:a16="http://schemas.microsoft.com/office/drawing/2014/main" id="{5C19B708-A0AD-CA4C-B7CA-FCBD8AB98347}"/>
                </a:ext>
              </a:extLst>
            </p:cNvPr>
            <p:cNvGrpSpPr/>
            <p:nvPr/>
          </p:nvGrpSpPr>
          <p:grpSpPr>
            <a:xfrm>
              <a:off x="6582497" y="2577777"/>
              <a:ext cx="4644084" cy="2566604"/>
              <a:chOff x="803944" y="3517328"/>
              <a:chExt cx="4644084" cy="2566604"/>
            </a:xfrm>
          </p:grpSpPr>
          <p:sp>
            <p:nvSpPr>
              <p:cNvPr id="485" name="TextBox 484">
                <a:extLst>
                  <a:ext uri="{FF2B5EF4-FFF2-40B4-BE49-F238E27FC236}">
                    <a16:creationId xmlns:a16="http://schemas.microsoft.com/office/drawing/2014/main" id="{92382636-2875-5B43-B0B4-FA378365D8E1}"/>
                  </a:ext>
                </a:extLst>
              </p:cNvPr>
              <p:cNvSpPr txBox="1"/>
              <p:nvPr/>
            </p:nvSpPr>
            <p:spPr>
              <a:xfrm>
                <a:off x="1390785" y="3517328"/>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WA</a:t>
                </a:r>
              </a:p>
            </p:txBody>
          </p:sp>
          <p:sp>
            <p:nvSpPr>
              <p:cNvPr id="486" name="TextBox 485">
                <a:extLst>
                  <a:ext uri="{FF2B5EF4-FFF2-40B4-BE49-F238E27FC236}">
                    <a16:creationId xmlns:a16="http://schemas.microsoft.com/office/drawing/2014/main" id="{5CFDB470-250B-3A43-8715-920ED3B3940F}"/>
                  </a:ext>
                </a:extLst>
              </p:cNvPr>
              <p:cNvSpPr txBox="1"/>
              <p:nvPr/>
            </p:nvSpPr>
            <p:spPr>
              <a:xfrm>
                <a:off x="2133205" y="3665878"/>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MT</a:t>
                </a:r>
              </a:p>
            </p:txBody>
          </p:sp>
          <p:sp>
            <p:nvSpPr>
              <p:cNvPr id="487" name="TextBox 486">
                <a:extLst>
                  <a:ext uri="{FF2B5EF4-FFF2-40B4-BE49-F238E27FC236}">
                    <a16:creationId xmlns:a16="http://schemas.microsoft.com/office/drawing/2014/main" id="{1857644D-2583-E44F-89A0-865959302E99}"/>
                  </a:ext>
                </a:extLst>
              </p:cNvPr>
              <p:cNvSpPr txBox="1"/>
              <p:nvPr/>
            </p:nvSpPr>
            <p:spPr>
              <a:xfrm>
                <a:off x="2777974" y="3654154"/>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ND</a:t>
                </a:r>
              </a:p>
            </p:txBody>
          </p:sp>
          <p:sp>
            <p:nvSpPr>
              <p:cNvPr id="488" name="TextBox 487">
                <a:extLst>
                  <a:ext uri="{FF2B5EF4-FFF2-40B4-BE49-F238E27FC236}">
                    <a16:creationId xmlns:a16="http://schemas.microsoft.com/office/drawing/2014/main" id="{0DA13FE2-C038-C741-A792-94A682691F00}"/>
                  </a:ext>
                </a:extLst>
              </p:cNvPr>
              <p:cNvSpPr txBox="1"/>
              <p:nvPr/>
            </p:nvSpPr>
            <p:spPr>
              <a:xfrm>
                <a:off x="2777974" y="3966769"/>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SD</a:t>
                </a:r>
              </a:p>
            </p:txBody>
          </p:sp>
          <p:sp>
            <p:nvSpPr>
              <p:cNvPr id="489" name="TextBox 488">
                <a:extLst>
                  <a:ext uri="{FF2B5EF4-FFF2-40B4-BE49-F238E27FC236}">
                    <a16:creationId xmlns:a16="http://schemas.microsoft.com/office/drawing/2014/main" id="{1EE4AFE0-E620-4E4D-A039-618406732AEE}"/>
                  </a:ext>
                </a:extLst>
              </p:cNvPr>
              <p:cNvSpPr txBox="1"/>
              <p:nvPr/>
            </p:nvSpPr>
            <p:spPr>
              <a:xfrm>
                <a:off x="2243699" y="4096061"/>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WY</a:t>
                </a:r>
              </a:p>
            </p:txBody>
          </p:sp>
          <p:sp>
            <p:nvSpPr>
              <p:cNvPr id="490" name="TextBox 489">
                <a:extLst>
                  <a:ext uri="{FF2B5EF4-FFF2-40B4-BE49-F238E27FC236}">
                    <a16:creationId xmlns:a16="http://schemas.microsoft.com/office/drawing/2014/main" id="{4F877E6B-0DA8-E145-9FBD-1D4BB475F0BE}"/>
                  </a:ext>
                </a:extLst>
              </p:cNvPr>
              <p:cNvSpPr txBox="1"/>
              <p:nvPr/>
            </p:nvSpPr>
            <p:spPr>
              <a:xfrm>
                <a:off x="1758610" y="3978485"/>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ID</a:t>
                </a:r>
              </a:p>
            </p:txBody>
          </p:sp>
          <p:sp>
            <p:nvSpPr>
              <p:cNvPr id="491" name="TextBox 490">
                <a:extLst>
                  <a:ext uri="{FF2B5EF4-FFF2-40B4-BE49-F238E27FC236}">
                    <a16:creationId xmlns:a16="http://schemas.microsoft.com/office/drawing/2014/main" id="{734E66D5-EE54-E941-808C-6736CACF1A8F}"/>
                  </a:ext>
                </a:extLst>
              </p:cNvPr>
              <p:cNvSpPr txBox="1"/>
              <p:nvPr/>
            </p:nvSpPr>
            <p:spPr>
              <a:xfrm>
                <a:off x="1269791" y="3880688"/>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OR</a:t>
                </a:r>
              </a:p>
            </p:txBody>
          </p:sp>
          <p:sp>
            <p:nvSpPr>
              <p:cNvPr id="492" name="TextBox 491">
                <a:extLst>
                  <a:ext uri="{FF2B5EF4-FFF2-40B4-BE49-F238E27FC236}">
                    <a16:creationId xmlns:a16="http://schemas.microsoft.com/office/drawing/2014/main" id="{146D9966-2634-5A44-9E0A-6738812EBFF2}"/>
                  </a:ext>
                </a:extLst>
              </p:cNvPr>
              <p:cNvSpPr txBox="1"/>
              <p:nvPr/>
            </p:nvSpPr>
            <p:spPr>
              <a:xfrm>
                <a:off x="1172695" y="4564103"/>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CA</a:t>
                </a:r>
              </a:p>
            </p:txBody>
          </p:sp>
          <p:sp>
            <p:nvSpPr>
              <p:cNvPr id="493" name="TextBox 492">
                <a:extLst>
                  <a:ext uri="{FF2B5EF4-FFF2-40B4-BE49-F238E27FC236}">
                    <a16:creationId xmlns:a16="http://schemas.microsoft.com/office/drawing/2014/main" id="{3AC6D38E-1467-6749-B4E4-D76603711874}"/>
                  </a:ext>
                </a:extLst>
              </p:cNvPr>
              <p:cNvSpPr txBox="1"/>
              <p:nvPr/>
            </p:nvSpPr>
            <p:spPr>
              <a:xfrm>
                <a:off x="1458061" y="4352789"/>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NV</a:t>
                </a:r>
              </a:p>
            </p:txBody>
          </p:sp>
          <p:sp>
            <p:nvSpPr>
              <p:cNvPr id="494" name="TextBox 493">
                <a:extLst>
                  <a:ext uri="{FF2B5EF4-FFF2-40B4-BE49-F238E27FC236}">
                    <a16:creationId xmlns:a16="http://schemas.microsoft.com/office/drawing/2014/main" id="{5DD00E2E-DD21-0D41-BB33-9D285BC29E51}"/>
                  </a:ext>
                </a:extLst>
              </p:cNvPr>
              <p:cNvSpPr txBox="1"/>
              <p:nvPr/>
            </p:nvSpPr>
            <p:spPr>
              <a:xfrm>
                <a:off x="1879818" y="4443159"/>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UT</a:t>
                </a:r>
              </a:p>
            </p:txBody>
          </p:sp>
          <p:sp>
            <p:nvSpPr>
              <p:cNvPr id="495" name="TextBox 494">
                <a:extLst>
                  <a:ext uri="{FF2B5EF4-FFF2-40B4-BE49-F238E27FC236}">
                    <a16:creationId xmlns:a16="http://schemas.microsoft.com/office/drawing/2014/main" id="{E01DBF9F-90ED-014B-A8C9-0D6181F93673}"/>
                  </a:ext>
                </a:extLst>
              </p:cNvPr>
              <p:cNvSpPr txBox="1"/>
              <p:nvPr/>
            </p:nvSpPr>
            <p:spPr>
              <a:xfrm>
                <a:off x="1803018" y="4975123"/>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AZ</a:t>
                </a:r>
              </a:p>
            </p:txBody>
          </p:sp>
          <p:sp>
            <p:nvSpPr>
              <p:cNvPr id="496" name="TextBox 495">
                <a:extLst>
                  <a:ext uri="{FF2B5EF4-FFF2-40B4-BE49-F238E27FC236}">
                    <a16:creationId xmlns:a16="http://schemas.microsoft.com/office/drawing/2014/main" id="{730C67DF-0342-0142-BA33-DB3E1C35E018}"/>
                  </a:ext>
                </a:extLst>
              </p:cNvPr>
              <p:cNvSpPr txBox="1"/>
              <p:nvPr/>
            </p:nvSpPr>
            <p:spPr>
              <a:xfrm>
                <a:off x="2302202" y="5004383"/>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NM</a:t>
                </a:r>
              </a:p>
            </p:txBody>
          </p:sp>
          <p:sp>
            <p:nvSpPr>
              <p:cNvPr id="497" name="TextBox 496">
                <a:extLst>
                  <a:ext uri="{FF2B5EF4-FFF2-40B4-BE49-F238E27FC236}">
                    <a16:creationId xmlns:a16="http://schemas.microsoft.com/office/drawing/2014/main" id="{1185647C-98BB-F74C-9600-65DAC563662F}"/>
                  </a:ext>
                </a:extLst>
              </p:cNvPr>
              <p:cNvSpPr txBox="1"/>
              <p:nvPr/>
            </p:nvSpPr>
            <p:spPr>
              <a:xfrm>
                <a:off x="2361281" y="4522930"/>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CO</a:t>
                </a:r>
              </a:p>
            </p:txBody>
          </p:sp>
          <p:sp>
            <p:nvSpPr>
              <p:cNvPr id="498" name="TextBox 497">
                <a:extLst>
                  <a:ext uri="{FF2B5EF4-FFF2-40B4-BE49-F238E27FC236}">
                    <a16:creationId xmlns:a16="http://schemas.microsoft.com/office/drawing/2014/main" id="{40D379EC-DE8B-BE44-A265-A924D0DAEF5C}"/>
                  </a:ext>
                </a:extLst>
              </p:cNvPr>
              <p:cNvSpPr txBox="1"/>
              <p:nvPr/>
            </p:nvSpPr>
            <p:spPr>
              <a:xfrm>
                <a:off x="2942742" y="4579523"/>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KS</a:t>
                </a:r>
              </a:p>
            </p:txBody>
          </p:sp>
          <p:sp>
            <p:nvSpPr>
              <p:cNvPr id="499" name="TextBox 498">
                <a:extLst>
                  <a:ext uri="{FF2B5EF4-FFF2-40B4-BE49-F238E27FC236}">
                    <a16:creationId xmlns:a16="http://schemas.microsoft.com/office/drawing/2014/main" id="{0E9FA7F7-2B74-634A-AE9B-474EB7B6EEB0}"/>
                  </a:ext>
                </a:extLst>
              </p:cNvPr>
              <p:cNvSpPr txBox="1"/>
              <p:nvPr/>
            </p:nvSpPr>
            <p:spPr>
              <a:xfrm>
                <a:off x="2840807" y="4274717"/>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NE</a:t>
                </a:r>
              </a:p>
            </p:txBody>
          </p:sp>
          <p:sp>
            <p:nvSpPr>
              <p:cNvPr id="500" name="TextBox 499">
                <a:extLst>
                  <a:ext uri="{FF2B5EF4-FFF2-40B4-BE49-F238E27FC236}">
                    <a16:creationId xmlns:a16="http://schemas.microsoft.com/office/drawing/2014/main" id="{F243E0AC-1107-C447-89E7-EA357C048EFA}"/>
                  </a:ext>
                </a:extLst>
              </p:cNvPr>
              <p:cNvSpPr txBox="1"/>
              <p:nvPr/>
            </p:nvSpPr>
            <p:spPr>
              <a:xfrm>
                <a:off x="3305622" y="4196019"/>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IA</a:t>
                </a:r>
              </a:p>
            </p:txBody>
          </p:sp>
          <p:sp>
            <p:nvSpPr>
              <p:cNvPr id="501" name="TextBox 500">
                <a:extLst>
                  <a:ext uri="{FF2B5EF4-FFF2-40B4-BE49-F238E27FC236}">
                    <a16:creationId xmlns:a16="http://schemas.microsoft.com/office/drawing/2014/main" id="{8249905F-95BD-5744-9C31-9D58E9F60CB0}"/>
                  </a:ext>
                </a:extLst>
              </p:cNvPr>
              <p:cNvSpPr txBox="1"/>
              <p:nvPr/>
            </p:nvSpPr>
            <p:spPr>
              <a:xfrm>
                <a:off x="3209539" y="3787931"/>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MN</a:t>
                </a:r>
              </a:p>
            </p:txBody>
          </p:sp>
          <p:sp>
            <p:nvSpPr>
              <p:cNvPr id="502" name="TextBox 501">
                <a:extLst>
                  <a:ext uri="{FF2B5EF4-FFF2-40B4-BE49-F238E27FC236}">
                    <a16:creationId xmlns:a16="http://schemas.microsoft.com/office/drawing/2014/main" id="{87A23724-8C6C-DD44-8D14-FF47D1945003}"/>
                  </a:ext>
                </a:extLst>
              </p:cNvPr>
              <p:cNvSpPr txBox="1"/>
              <p:nvPr/>
            </p:nvSpPr>
            <p:spPr>
              <a:xfrm>
                <a:off x="3556249" y="3908874"/>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WI</a:t>
                </a:r>
              </a:p>
            </p:txBody>
          </p:sp>
          <p:sp>
            <p:nvSpPr>
              <p:cNvPr id="503" name="TextBox 502">
                <a:extLst>
                  <a:ext uri="{FF2B5EF4-FFF2-40B4-BE49-F238E27FC236}">
                    <a16:creationId xmlns:a16="http://schemas.microsoft.com/office/drawing/2014/main" id="{21D5383A-F971-E54F-A309-3DE30D417627}"/>
                  </a:ext>
                </a:extLst>
              </p:cNvPr>
              <p:cNvSpPr txBox="1"/>
              <p:nvPr/>
            </p:nvSpPr>
            <p:spPr>
              <a:xfrm>
                <a:off x="3668684" y="4370729"/>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IL</a:t>
                </a:r>
              </a:p>
            </p:txBody>
          </p:sp>
          <p:sp>
            <p:nvSpPr>
              <p:cNvPr id="504" name="TextBox 503">
                <a:extLst>
                  <a:ext uri="{FF2B5EF4-FFF2-40B4-BE49-F238E27FC236}">
                    <a16:creationId xmlns:a16="http://schemas.microsoft.com/office/drawing/2014/main" id="{371EA41E-CE05-2641-9E2C-1F2DE976364C}"/>
                  </a:ext>
                </a:extLst>
              </p:cNvPr>
              <p:cNvSpPr txBox="1"/>
              <p:nvPr/>
            </p:nvSpPr>
            <p:spPr>
              <a:xfrm>
                <a:off x="3899973" y="4350904"/>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IN</a:t>
                </a:r>
              </a:p>
            </p:txBody>
          </p:sp>
          <p:sp>
            <p:nvSpPr>
              <p:cNvPr id="505" name="TextBox 504">
                <a:extLst>
                  <a:ext uri="{FF2B5EF4-FFF2-40B4-BE49-F238E27FC236}">
                    <a16:creationId xmlns:a16="http://schemas.microsoft.com/office/drawing/2014/main" id="{3B1F524F-C1BF-4A4B-A669-AB88E38895A1}"/>
                  </a:ext>
                </a:extLst>
              </p:cNvPr>
              <p:cNvSpPr txBox="1"/>
              <p:nvPr/>
            </p:nvSpPr>
            <p:spPr>
              <a:xfrm>
                <a:off x="4219923" y="4284711"/>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OH</a:t>
                </a:r>
              </a:p>
            </p:txBody>
          </p:sp>
          <p:sp>
            <p:nvSpPr>
              <p:cNvPr id="506" name="TextBox 505">
                <a:extLst>
                  <a:ext uri="{FF2B5EF4-FFF2-40B4-BE49-F238E27FC236}">
                    <a16:creationId xmlns:a16="http://schemas.microsoft.com/office/drawing/2014/main" id="{14E3862F-368B-F04A-9DD7-D0918736964E}"/>
                  </a:ext>
                </a:extLst>
              </p:cNvPr>
              <p:cNvSpPr txBox="1"/>
              <p:nvPr/>
            </p:nvSpPr>
            <p:spPr>
              <a:xfrm>
                <a:off x="4030655" y="4031382"/>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MI</a:t>
                </a:r>
              </a:p>
            </p:txBody>
          </p:sp>
          <p:sp>
            <p:nvSpPr>
              <p:cNvPr id="507" name="TextBox 506">
                <a:extLst>
                  <a:ext uri="{FF2B5EF4-FFF2-40B4-BE49-F238E27FC236}">
                    <a16:creationId xmlns:a16="http://schemas.microsoft.com/office/drawing/2014/main" id="{C8305D05-8867-B046-922A-484BB7BC2F75}"/>
                  </a:ext>
                </a:extLst>
              </p:cNvPr>
              <p:cNvSpPr txBox="1"/>
              <p:nvPr/>
            </p:nvSpPr>
            <p:spPr>
              <a:xfrm>
                <a:off x="4587734" y="4139738"/>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GE Inspira Sans"/>
                    <a:ea typeface="+mn-ea"/>
                    <a:cs typeface="+mn-cs"/>
                  </a:rPr>
                  <a:t>PA</a:t>
                </a:r>
              </a:p>
            </p:txBody>
          </p:sp>
          <p:sp>
            <p:nvSpPr>
              <p:cNvPr id="508" name="TextBox 507">
                <a:extLst>
                  <a:ext uri="{FF2B5EF4-FFF2-40B4-BE49-F238E27FC236}">
                    <a16:creationId xmlns:a16="http://schemas.microsoft.com/office/drawing/2014/main" id="{40B4F58B-16C6-A746-BD74-3A2BA723FC65}"/>
                  </a:ext>
                </a:extLst>
              </p:cNvPr>
              <p:cNvSpPr txBox="1"/>
              <p:nvPr/>
            </p:nvSpPr>
            <p:spPr>
              <a:xfrm>
                <a:off x="4751062" y="3890006"/>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GE Inspira Sans"/>
                    <a:ea typeface="+mn-ea"/>
                    <a:cs typeface="+mn-cs"/>
                  </a:rPr>
                  <a:t>NY</a:t>
                </a:r>
              </a:p>
            </p:txBody>
          </p:sp>
          <p:sp>
            <p:nvSpPr>
              <p:cNvPr id="509" name="TextBox 508">
                <a:extLst>
                  <a:ext uri="{FF2B5EF4-FFF2-40B4-BE49-F238E27FC236}">
                    <a16:creationId xmlns:a16="http://schemas.microsoft.com/office/drawing/2014/main" id="{3F84B0C3-972D-5948-9AB9-9215DD485058}"/>
                  </a:ext>
                </a:extLst>
              </p:cNvPr>
              <p:cNvSpPr txBox="1"/>
              <p:nvPr/>
            </p:nvSpPr>
            <p:spPr>
              <a:xfrm>
                <a:off x="4824529" y="3530774"/>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63666A"/>
                    </a:solidFill>
                    <a:effectLst/>
                    <a:uLnTx/>
                    <a:uFillTx/>
                    <a:latin typeface="GE Inspira Sans"/>
                    <a:ea typeface="+mn-ea"/>
                    <a:cs typeface="+mn-cs"/>
                  </a:rPr>
                  <a:t>VT</a:t>
                </a:r>
              </a:p>
            </p:txBody>
          </p:sp>
          <p:sp>
            <p:nvSpPr>
              <p:cNvPr id="510" name="TextBox 509">
                <a:extLst>
                  <a:ext uri="{FF2B5EF4-FFF2-40B4-BE49-F238E27FC236}">
                    <a16:creationId xmlns:a16="http://schemas.microsoft.com/office/drawing/2014/main" id="{C763C35D-7563-0C42-9DA8-EC09C9D9ED1C}"/>
                  </a:ext>
                </a:extLst>
              </p:cNvPr>
              <p:cNvSpPr txBox="1"/>
              <p:nvPr/>
            </p:nvSpPr>
            <p:spPr>
              <a:xfrm>
                <a:off x="5105647" y="3519758"/>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ME</a:t>
                </a:r>
              </a:p>
            </p:txBody>
          </p:sp>
          <p:sp>
            <p:nvSpPr>
              <p:cNvPr id="511" name="TextBox 510">
                <a:extLst>
                  <a:ext uri="{FF2B5EF4-FFF2-40B4-BE49-F238E27FC236}">
                    <a16:creationId xmlns:a16="http://schemas.microsoft.com/office/drawing/2014/main" id="{8AA54C22-187F-6D4A-8EF0-245A061EAEA5}"/>
                  </a:ext>
                </a:extLst>
              </p:cNvPr>
              <p:cNvSpPr txBox="1"/>
              <p:nvPr/>
            </p:nvSpPr>
            <p:spPr>
              <a:xfrm>
                <a:off x="5155668" y="3756926"/>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NH</a:t>
                </a:r>
              </a:p>
            </p:txBody>
          </p:sp>
          <p:sp>
            <p:nvSpPr>
              <p:cNvPr id="512" name="TextBox 511">
                <a:extLst>
                  <a:ext uri="{FF2B5EF4-FFF2-40B4-BE49-F238E27FC236}">
                    <a16:creationId xmlns:a16="http://schemas.microsoft.com/office/drawing/2014/main" id="{DE984896-214E-0343-ACC5-A601C297EAFB}"/>
                  </a:ext>
                </a:extLst>
              </p:cNvPr>
              <p:cNvSpPr txBox="1"/>
              <p:nvPr/>
            </p:nvSpPr>
            <p:spPr>
              <a:xfrm>
                <a:off x="5188716" y="3847512"/>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MA</a:t>
                </a:r>
              </a:p>
            </p:txBody>
          </p:sp>
          <p:sp>
            <p:nvSpPr>
              <p:cNvPr id="513" name="TextBox 512">
                <a:extLst>
                  <a:ext uri="{FF2B5EF4-FFF2-40B4-BE49-F238E27FC236}">
                    <a16:creationId xmlns:a16="http://schemas.microsoft.com/office/drawing/2014/main" id="{66BF0B17-B96C-FD41-A14B-6B8D975FEE75}"/>
                  </a:ext>
                </a:extLst>
              </p:cNvPr>
              <p:cNvSpPr txBox="1"/>
              <p:nvPr/>
            </p:nvSpPr>
            <p:spPr>
              <a:xfrm>
                <a:off x="5185941" y="3935867"/>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RI</a:t>
                </a:r>
              </a:p>
            </p:txBody>
          </p:sp>
          <p:sp>
            <p:nvSpPr>
              <p:cNvPr id="514" name="TextBox 513">
                <a:extLst>
                  <a:ext uri="{FF2B5EF4-FFF2-40B4-BE49-F238E27FC236}">
                    <a16:creationId xmlns:a16="http://schemas.microsoft.com/office/drawing/2014/main" id="{76600E1F-8BFF-744E-97DF-E3C1722312BB}"/>
                  </a:ext>
                </a:extLst>
              </p:cNvPr>
              <p:cNvSpPr txBox="1"/>
              <p:nvPr/>
            </p:nvSpPr>
            <p:spPr>
              <a:xfrm>
                <a:off x="5072339" y="4072820"/>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CT</a:t>
                </a:r>
              </a:p>
            </p:txBody>
          </p:sp>
          <p:sp>
            <p:nvSpPr>
              <p:cNvPr id="515" name="TextBox 514">
                <a:extLst>
                  <a:ext uri="{FF2B5EF4-FFF2-40B4-BE49-F238E27FC236}">
                    <a16:creationId xmlns:a16="http://schemas.microsoft.com/office/drawing/2014/main" id="{001F5FD5-89BB-6A4F-8760-8DC5DB389F04}"/>
                  </a:ext>
                </a:extLst>
              </p:cNvPr>
              <p:cNvSpPr txBox="1"/>
              <p:nvPr/>
            </p:nvSpPr>
            <p:spPr>
              <a:xfrm>
                <a:off x="5039035" y="4155184"/>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NJ</a:t>
                </a:r>
              </a:p>
            </p:txBody>
          </p:sp>
          <p:sp>
            <p:nvSpPr>
              <p:cNvPr id="516" name="TextBox 515">
                <a:extLst>
                  <a:ext uri="{FF2B5EF4-FFF2-40B4-BE49-F238E27FC236}">
                    <a16:creationId xmlns:a16="http://schemas.microsoft.com/office/drawing/2014/main" id="{00E16A11-8ACA-894F-AA6C-EA4C428AC0DE}"/>
                  </a:ext>
                </a:extLst>
              </p:cNvPr>
              <p:cNvSpPr txBox="1"/>
              <p:nvPr/>
            </p:nvSpPr>
            <p:spPr>
              <a:xfrm>
                <a:off x="4991830" y="4284638"/>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DE</a:t>
                </a:r>
              </a:p>
            </p:txBody>
          </p:sp>
          <p:sp>
            <p:nvSpPr>
              <p:cNvPr id="517" name="TextBox 516">
                <a:extLst>
                  <a:ext uri="{FF2B5EF4-FFF2-40B4-BE49-F238E27FC236}">
                    <a16:creationId xmlns:a16="http://schemas.microsoft.com/office/drawing/2014/main" id="{D9604766-5ECD-C94D-90C8-C17EE51EA207}"/>
                  </a:ext>
                </a:extLst>
              </p:cNvPr>
              <p:cNvSpPr txBox="1"/>
              <p:nvPr/>
            </p:nvSpPr>
            <p:spPr>
              <a:xfrm>
                <a:off x="5024878" y="4367643"/>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MD</a:t>
                </a:r>
              </a:p>
            </p:txBody>
          </p:sp>
          <p:sp>
            <p:nvSpPr>
              <p:cNvPr id="518" name="TextBox 517">
                <a:extLst>
                  <a:ext uri="{FF2B5EF4-FFF2-40B4-BE49-F238E27FC236}">
                    <a16:creationId xmlns:a16="http://schemas.microsoft.com/office/drawing/2014/main" id="{3DAD6785-F9A4-644A-BC68-BB8B2AE579CC}"/>
                  </a:ext>
                </a:extLst>
              </p:cNvPr>
              <p:cNvSpPr txBox="1"/>
              <p:nvPr/>
            </p:nvSpPr>
            <p:spPr>
              <a:xfrm>
                <a:off x="4419796" y="4415403"/>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63666A"/>
                    </a:solidFill>
                    <a:effectLst/>
                    <a:uLnTx/>
                    <a:uFillTx/>
                    <a:latin typeface="GE Inspira Sans"/>
                    <a:ea typeface="+mn-ea"/>
                    <a:cs typeface="+mn-cs"/>
                  </a:rPr>
                  <a:t>WV</a:t>
                </a:r>
              </a:p>
            </p:txBody>
          </p:sp>
          <p:sp>
            <p:nvSpPr>
              <p:cNvPr id="519" name="TextBox 518">
                <a:extLst>
                  <a:ext uri="{FF2B5EF4-FFF2-40B4-BE49-F238E27FC236}">
                    <a16:creationId xmlns:a16="http://schemas.microsoft.com/office/drawing/2014/main" id="{9E085E16-906B-1A46-9438-47A9B69144EA}"/>
                  </a:ext>
                </a:extLst>
              </p:cNvPr>
              <p:cNvSpPr txBox="1"/>
              <p:nvPr/>
            </p:nvSpPr>
            <p:spPr>
              <a:xfrm>
                <a:off x="4635192" y="4411409"/>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DC</a:t>
                </a:r>
              </a:p>
            </p:txBody>
          </p:sp>
          <p:sp>
            <p:nvSpPr>
              <p:cNvPr id="520" name="TextBox 519">
                <a:extLst>
                  <a:ext uri="{FF2B5EF4-FFF2-40B4-BE49-F238E27FC236}">
                    <a16:creationId xmlns:a16="http://schemas.microsoft.com/office/drawing/2014/main" id="{E2259D7D-CCF5-E548-8ED1-62CA2733CCE6}"/>
                  </a:ext>
                </a:extLst>
              </p:cNvPr>
              <p:cNvSpPr txBox="1"/>
              <p:nvPr/>
            </p:nvSpPr>
            <p:spPr>
              <a:xfrm>
                <a:off x="4584432" y="4513011"/>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VA</a:t>
                </a:r>
              </a:p>
            </p:txBody>
          </p:sp>
          <p:sp>
            <p:nvSpPr>
              <p:cNvPr id="521" name="TextBox 520">
                <a:extLst>
                  <a:ext uri="{FF2B5EF4-FFF2-40B4-BE49-F238E27FC236}">
                    <a16:creationId xmlns:a16="http://schemas.microsoft.com/office/drawing/2014/main" id="{CFEADCEA-A0AE-C545-89DF-CFC08794E621}"/>
                  </a:ext>
                </a:extLst>
              </p:cNvPr>
              <p:cNvSpPr txBox="1"/>
              <p:nvPr/>
            </p:nvSpPr>
            <p:spPr>
              <a:xfrm>
                <a:off x="4087452" y="4594430"/>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KY</a:t>
                </a:r>
              </a:p>
            </p:txBody>
          </p:sp>
          <p:sp>
            <p:nvSpPr>
              <p:cNvPr id="522" name="TextBox 521">
                <a:extLst>
                  <a:ext uri="{FF2B5EF4-FFF2-40B4-BE49-F238E27FC236}">
                    <a16:creationId xmlns:a16="http://schemas.microsoft.com/office/drawing/2014/main" id="{6C0798A6-E0FC-B746-9495-D8EB2E1D21C9}"/>
                  </a:ext>
                </a:extLst>
              </p:cNvPr>
              <p:cNvSpPr txBox="1"/>
              <p:nvPr/>
            </p:nvSpPr>
            <p:spPr>
              <a:xfrm>
                <a:off x="3991984" y="4787745"/>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TN</a:t>
                </a:r>
              </a:p>
            </p:txBody>
          </p:sp>
          <p:sp>
            <p:nvSpPr>
              <p:cNvPr id="523" name="TextBox 522">
                <a:extLst>
                  <a:ext uri="{FF2B5EF4-FFF2-40B4-BE49-F238E27FC236}">
                    <a16:creationId xmlns:a16="http://schemas.microsoft.com/office/drawing/2014/main" id="{8CB68B97-2FC1-A047-9887-C5A95086E072}"/>
                  </a:ext>
                </a:extLst>
              </p:cNvPr>
              <p:cNvSpPr txBox="1"/>
              <p:nvPr/>
            </p:nvSpPr>
            <p:spPr>
              <a:xfrm>
                <a:off x="4595763" y="4695070"/>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NC</a:t>
                </a:r>
              </a:p>
            </p:txBody>
          </p:sp>
          <p:sp>
            <p:nvSpPr>
              <p:cNvPr id="524" name="TextBox 523">
                <a:extLst>
                  <a:ext uri="{FF2B5EF4-FFF2-40B4-BE49-F238E27FC236}">
                    <a16:creationId xmlns:a16="http://schemas.microsoft.com/office/drawing/2014/main" id="{7200A805-912B-D045-B12B-9BBAF2CC6C47}"/>
                  </a:ext>
                </a:extLst>
              </p:cNvPr>
              <p:cNvSpPr txBox="1"/>
              <p:nvPr/>
            </p:nvSpPr>
            <p:spPr>
              <a:xfrm>
                <a:off x="4516802" y="4910478"/>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SC</a:t>
                </a:r>
              </a:p>
            </p:txBody>
          </p:sp>
          <p:sp>
            <p:nvSpPr>
              <p:cNvPr id="525" name="TextBox 524">
                <a:extLst>
                  <a:ext uri="{FF2B5EF4-FFF2-40B4-BE49-F238E27FC236}">
                    <a16:creationId xmlns:a16="http://schemas.microsoft.com/office/drawing/2014/main" id="{997B44B4-27A5-4E46-A47A-4F77DABA9015}"/>
                  </a:ext>
                </a:extLst>
              </p:cNvPr>
              <p:cNvSpPr txBox="1"/>
              <p:nvPr/>
            </p:nvSpPr>
            <p:spPr>
              <a:xfrm>
                <a:off x="4307492" y="5075010"/>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GA</a:t>
                </a:r>
              </a:p>
            </p:txBody>
          </p:sp>
          <p:sp>
            <p:nvSpPr>
              <p:cNvPr id="526" name="TextBox 525">
                <a:extLst>
                  <a:ext uri="{FF2B5EF4-FFF2-40B4-BE49-F238E27FC236}">
                    <a16:creationId xmlns:a16="http://schemas.microsoft.com/office/drawing/2014/main" id="{EA882744-491B-094F-B298-20D5B2AD7B74}"/>
                  </a:ext>
                </a:extLst>
              </p:cNvPr>
              <p:cNvSpPr txBox="1"/>
              <p:nvPr/>
            </p:nvSpPr>
            <p:spPr>
              <a:xfrm>
                <a:off x="4480254" y="5376350"/>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FL</a:t>
                </a:r>
              </a:p>
            </p:txBody>
          </p:sp>
          <p:sp>
            <p:nvSpPr>
              <p:cNvPr id="527" name="TextBox 526">
                <a:extLst>
                  <a:ext uri="{FF2B5EF4-FFF2-40B4-BE49-F238E27FC236}">
                    <a16:creationId xmlns:a16="http://schemas.microsoft.com/office/drawing/2014/main" id="{0F3D5879-AD40-7645-A4E9-A6218F22FB8C}"/>
                  </a:ext>
                </a:extLst>
              </p:cNvPr>
              <p:cNvSpPr txBox="1"/>
              <p:nvPr/>
            </p:nvSpPr>
            <p:spPr>
              <a:xfrm>
                <a:off x="4022231" y="5101566"/>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AL</a:t>
                </a:r>
              </a:p>
            </p:txBody>
          </p:sp>
          <p:sp>
            <p:nvSpPr>
              <p:cNvPr id="528" name="TextBox 527">
                <a:extLst>
                  <a:ext uri="{FF2B5EF4-FFF2-40B4-BE49-F238E27FC236}">
                    <a16:creationId xmlns:a16="http://schemas.microsoft.com/office/drawing/2014/main" id="{8811C3BF-7C68-3045-B318-A3C6101CFDB6}"/>
                  </a:ext>
                </a:extLst>
              </p:cNvPr>
              <p:cNvSpPr txBox="1"/>
              <p:nvPr/>
            </p:nvSpPr>
            <p:spPr>
              <a:xfrm>
                <a:off x="3771138" y="5116196"/>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63666A"/>
                    </a:solidFill>
                    <a:effectLst/>
                    <a:uLnTx/>
                    <a:uFillTx/>
                    <a:latin typeface="Avenir Next LT Pro" panose="020B0504020202020204" pitchFamily="34" charset="77"/>
                  </a:rPr>
                  <a:t>MS</a:t>
                </a:r>
              </a:p>
            </p:txBody>
          </p:sp>
          <p:sp>
            <p:nvSpPr>
              <p:cNvPr id="529" name="TextBox 528">
                <a:extLst>
                  <a:ext uri="{FF2B5EF4-FFF2-40B4-BE49-F238E27FC236}">
                    <a16:creationId xmlns:a16="http://schemas.microsoft.com/office/drawing/2014/main" id="{4B33A753-17F6-EE4B-83C1-5831067D504A}"/>
                  </a:ext>
                </a:extLst>
              </p:cNvPr>
              <p:cNvSpPr txBox="1"/>
              <p:nvPr/>
            </p:nvSpPr>
            <p:spPr>
              <a:xfrm>
                <a:off x="3520806" y="5257684"/>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LA</a:t>
                </a:r>
              </a:p>
            </p:txBody>
          </p:sp>
          <p:sp>
            <p:nvSpPr>
              <p:cNvPr id="530" name="TextBox 529">
                <a:extLst>
                  <a:ext uri="{FF2B5EF4-FFF2-40B4-BE49-F238E27FC236}">
                    <a16:creationId xmlns:a16="http://schemas.microsoft.com/office/drawing/2014/main" id="{3674D918-8AF1-5644-A671-31E89B1E50B5}"/>
                  </a:ext>
                </a:extLst>
              </p:cNvPr>
              <p:cNvSpPr txBox="1"/>
              <p:nvPr/>
            </p:nvSpPr>
            <p:spPr>
              <a:xfrm>
                <a:off x="3520806" y="4937254"/>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63666A"/>
                    </a:solidFill>
                    <a:effectLst/>
                    <a:uLnTx/>
                    <a:uFillTx/>
                    <a:latin typeface="Avenir Next LT Pro" panose="020B0504020202020204" pitchFamily="34" charset="77"/>
                  </a:rPr>
                  <a:t>AR</a:t>
                </a:r>
              </a:p>
            </p:txBody>
          </p:sp>
          <p:sp>
            <p:nvSpPr>
              <p:cNvPr id="531" name="TextBox 530">
                <a:extLst>
                  <a:ext uri="{FF2B5EF4-FFF2-40B4-BE49-F238E27FC236}">
                    <a16:creationId xmlns:a16="http://schemas.microsoft.com/office/drawing/2014/main" id="{351C1F70-8CEF-AF4A-B0FB-90407F19976F}"/>
                  </a:ext>
                </a:extLst>
              </p:cNvPr>
              <p:cNvSpPr txBox="1"/>
              <p:nvPr/>
            </p:nvSpPr>
            <p:spPr>
              <a:xfrm>
                <a:off x="3469010" y="4562715"/>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MO</a:t>
                </a:r>
              </a:p>
            </p:txBody>
          </p:sp>
          <p:sp>
            <p:nvSpPr>
              <p:cNvPr id="532" name="TextBox 531">
                <a:extLst>
                  <a:ext uri="{FF2B5EF4-FFF2-40B4-BE49-F238E27FC236}">
                    <a16:creationId xmlns:a16="http://schemas.microsoft.com/office/drawing/2014/main" id="{626EA847-AB99-0748-96B2-EBD9B2BB9C40}"/>
                  </a:ext>
                </a:extLst>
              </p:cNvPr>
              <p:cNvSpPr txBox="1"/>
              <p:nvPr/>
            </p:nvSpPr>
            <p:spPr>
              <a:xfrm>
                <a:off x="3097703" y="4901667"/>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OK</a:t>
                </a:r>
              </a:p>
            </p:txBody>
          </p:sp>
          <p:sp>
            <p:nvSpPr>
              <p:cNvPr id="533" name="TextBox 532">
                <a:extLst>
                  <a:ext uri="{FF2B5EF4-FFF2-40B4-BE49-F238E27FC236}">
                    <a16:creationId xmlns:a16="http://schemas.microsoft.com/office/drawing/2014/main" id="{D6BE1D45-F6CD-434E-B4E1-13423574458A}"/>
                  </a:ext>
                </a:extLst>
              </p:cNvPr>
              <p:cNvSpPr txBox="1"/>
              <p:nvPr/>
            </p:nvSpPr>
            <p:spPr>
              <a:xfrm>
                <a:off x="2950227" y="5332957"/>
                <a:ext cx="259312"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Avenir Next LT Pro" panose="020B0504020202020204" pitchFamily="34" charset="77"/>
                  </a:rPr>
                  <a:t>TX</a:t>
                </a:r>
              </a:p>
            </p:txBody>
          </p:sp>
          <p:sp>
            <p:nvSpPr>
              <p:cNvPr id="534" name="TextBox 533">
                <a:extLst>
                  <a:ext uri="{FF2B5EF4-FFF2-40B4-BE49-F238E27FC236}">
                    <a16:creationId xmlns:a16="http://schemas.microsoft.com/office/drawing/2014/main" id="{AAA7A9B8-EA0C-024E-BF17-1FA0DE39C19B}"/>
                  </a:ext>
                </a:extLst>
              </p:cNvPr>
              <p:cNvSpPr txBox="1"/>
              <p:nvPr/>
            </p:nvSpPr>
            <p:spPr>
              <a:xfrm>
                <a:off x="803944" y="5128871"/>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63666A"/>
                    </a:solidFill>
                    <a:effectLst/>
                    <a:uLnTx/>
                    <a:uFillTx/>
                    <a:latin typeface="Avenir Next LT Pro" panose="020B0504020202020204" pitchFamily="34" charset="77"/>
                  </a:rPr>
                  <a:t>AK</a:t>
                </a:r>
              </a:p>
            </p:txBody>
          </p:sp>
          <p:sp>
            <p:nvSpPr>
              <p:cNvPr id="535" name="TextBox 534">
                <a:extLst>
                  <a:ext uri="{FF2B5EF4-FFF2-40B4-BE49-F238E27FC236}">
                    <a16:creationId xmlns:a16="http://schemas.microsoft.com/office/drawing/2014/main" id="{B939A8C0-519B-7D41-8FDF-387FA5D93B89}"/>
                  </a:ext>
                </a:extLst>
              </p:cNvPr>
              <p:cNvSpPr txBox="1"/>
              <p:nvPr/>
            </p:nvSpPr>
            <p:spPr>
              <a:xfrm>
                <a:off x="1355581" y="5976210"/>
                <a:ext cx="384201" cy="10772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effectLst/>
                    <a:uLnTx/>
                    <a:uFillTx/>
                    <a:latin typeface="Avenir Next LT Pro" panose="020B0504020202020204" pitchFamily="34" charset="77"/>
                  </a:rPr>
                  <a:t>HI</a:t>
                </a:r>
              </a:p>
            </p:txBody>
          </p:sp>
          <p:cxnSp>
            <p:nvCxnSpPr>
              <p:cNvPr id="536" name="Straight Connector 535">
                <a:extLst>
                  <a:ext uri="{FF2B5EF4-FFF2-40B4-BE49-F238E27FC236}">
                    <a16:creationId xmlns:a16="http://schemas.microsoft.com/office/drawing/2014/main" id="{A3326042-1555-3042-8F6B-663097D8FCED}"/>
                  </a:ext>
                </a:extLst>
              </p:cNvPr>
              <p:cNvCxnSpPr>
                <a:cxnSpLocks/>
              </p:cNvCxnSpPr>
              <p:nvPr/>
            </p:nvCxnSpPr>
            <p:spPr>
              <a:xfrm flipH="1" flipV="1">
                <a:off x="4969802" y="3637404"/>
                <a:ext cx="37817" cy="80032"/>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37" name="Straight Connector 536">
                <a:extLst>
                  <a:ext uri="{FF2B5EF4-FFF2-40B4-BE49-F238E27FC236}">
                    <a16:creationId xmlns:a16="http://schemas.microsoft.com/office/drawing/2014/main" id="{B2653B55-FEBE-114B-8986-7014505CCCC3}"/>
                  </a:ext>
                </a:extLst>
              </p:cNvPr>
              <p:cNvCxnSpPr>
                <a:cxnSpLocks/>
              </p:cNvCxnSpPr>
              <p:nvPr/>
            </p:nvCxnSpPr>
            <p:spPr>
              <a:xfrm flipH="1">
                <a:off x="5107377" y="3810787"/>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38" name="Straight Connector 537">
                <a:extLst>
                  <a:ext uri="{FF2B5EF4-FFF2-40B4-BE49-F238E27FC236}">
                    <a16:creationId xmlns:a16="http://schemas.microsoft.com/office/drawing/2014/main" id="{557BDFE5-E45A-2940-B506-4EB923689E52}"/>
                  </a:ext>
                </a:extLst>
              </p:cNvPr>
              <p:cNvCxnSpPr>
                <a:cxnSpLocks/>
              </p:cNvCxnSpPr>
              <p:nvPr/>
            </p:nvCxnSpPr>
            <p:spPr>
              <a:xfrm flipH="1">
                <a:off x="5166519" y="3983385"/>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39" name="Straight Connector 538">
                <a:extLst>
                  <a:ext uri="{FF2B5EF4-FFF2-40B4-BE49-F238E27FC236}">
                    <a16:creationId xmlns:a16="http://schemas.microsoft.com/office/drawing/2014/main" id="{CB9052C9-6058-9844-BAB9-F8331896655C}"/>
                  </a:ext>
                </a:extLst>
              </p:cNvPr>
              <p:cNvCxnSpPr>
                <a:cxnSpLocks/>
              </p:cNvCxnSpPr>
              <p:nvPr/>
            </p:nvCxnSpPr>
            <p:spPr>
              <a:xfrm flipH="1" flipV="1">
                <a:off x="5117847" y="3997302"/>
                <a:ext cx="37817" cy="80032"/>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40" name="Straight Connector 539">
                <a:extLst>
                  <a:ext uri="{FF2B5EF4-FFF2-40B4-BE49-F238E27FC236}">
                    <a16:creationId xmlns:a16="http://schemas.microsoft.com/office/drawing/2014/main" id="{49D281CF-44DB-D847-8C8B-45B1C584AD0E}"/>
                  </a:ext>
                </a:extLst>
              </p:cNvPr>
              <p:cNvCxnSpPr>
                <a:cxnSpLocks/>
              </p:cNvCxnSpPr>
              <p:nvPr/>
            </p:nvCxnSpPr>
            <p:spPr>
              <a:xfrm flipH="1">
                <a:off x="5000317" y="4203783"/>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41" name="Straight Connector 540">
                <a:extLst>
                  <a:ext uri="{FF2B5EF4-FFF2-40B4-BE49-F238E27FC236}">
                    <a16:creationId xmlns:a16="http://schemas.microsoft.com/office/drawing/2014/main" id="{1839F7A0-2D92-A74C-9BE2-6EB4D3221F45}"/>
                  </a:ext>
                </a:extLst>
              </p:cNvPr>
              <p:cNvCxnSpPr>
                <a:cxnSpLocks/>
              </p:cNvCxnSpPr>
              <p:nvPr/>
            </p:nvCxnSpPr>
            <p:spPr>
              <a:xfrm flipH="1">
                <a:off x="5136800" y="3895633"/>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42" name="Straight Connector 541">
                <a:extLst>
                  <a:ext uri="{FF2B5EF4-FFF2-40B4-BE49-F238E27FC236}">
                    <a16:creationId xmlns:a16="http://schemas.microsoft.com/office/drawing/2014/main" id="{EA544EED-6D3A-CF4D-BCDB-FBA30A54995D}"/>
                  </a:ext>
                </a:extLst>
              </p:cNvPr>
              <p:cNvCxnSpPr>
                <a:cxnSpLocks/>
              </p:cNvCxnSpPr>
              <p:nvPr/>
            </p:nvCxnSpPr>
            <p:spPr>
              <a:xfrm flipH="1">
                <a:off x="4954019" y="4337899"/>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43" name="Straight Connector 542">
                <a:extLst>
                  <a:ext uri="{FF2B5EF4-FFF2-40B4-BE49-F238E27FC236}">
                    <a16:creationId xmlns:a16="http://schemas.microsoft.com/office/drawing/2014/main" id="{18BCED21-1B49-6C44-A5B6-23B51F30012D}"/>
                  </a:ext>
                </a:extLst>
              </p:cNvPr>
              <p:cNvCxnSpPr>
                <a:cxnSpLocks/>
              </p:cNvCxnSpPr>
              <p:nvPr/>
            </p:nvCxnSpPr>
            <p:spPr>
              <a:xfrm flipH="1">
                <a:off x="4972379" y="4411345"/>
                <a:ext cx="96581" cy="0"/>
              </a:xfrm>
              <a:prstGeom prst="line">
                <a:avLst/>
              </a:prstGeom>
              <a:noFill/>
              <a:ln w="635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cxnSp>
          <p:cxnSp>
            <p:nvCxnSpPr>
              <p:cNvPr id="544" name="Straight Connector 543">
                <a:extLst>
                  <a:ext uri="{FF2B5EF4-FFF2-40B4-BE49-F238E27FC236}">
                    <a16:creationId xmlns:a16="http://schemas.microsoft.com/office/drawing/2014/main" id="{9C3990F4-24A6-5149-AFA5-ECA12D545059}"/>
                  </a:ext>
                </a:extLst>
              </p:cNvPr>
              <p:cNvCxnSpPr>
                <a:cxnSpLocks/>
                <a:endCxn id="519" idx="0"/>
              </p:cNvCxnSpPr>
              <p:nvPr/>
            </p:nvCxnSpPr>
            <p:spPr>
              <a:xfrm flipH="1">
                <a:off x="4764848" y="4367234"/>
                <a:ext cx="67846" cy="44175"/>
              </a:xfrm>
              <a:prstGeom prst="line">
                <a:avLst/>
              </a:prstGeom>
              <a:noFill/>
              <a:ln w="6350">
                <a:solidFill>
                  <a:srgbClr val="FDFDFD"/>
                </a:solidFill>
                <a:miter lim="800000"/>
              </a:ln>
            </p:spPr>
            <p:style>
              <a:lnRef idx="2">
                <a:schemeClr val="accent1">
                  <a:shade val="50000"/>
                </a:schemeClr>
              </a:lnRef>
              <a:fillRef idx="1">
                <a:schemeClr val="accent1"/>
              </a:fillRef>
              <a:effectRef idx="0">
                <a:schemeClr val="accent1"/>
              </a:effectRef>
              <a:fontRef idx="minor">
                <a:schemeClr val="lt1"/>
              </a:fontRef>
            </p:style>
          </p:cxnSp>
        </p:grpSp>
        <p:sp>
          <p:nvSpPr>
            <p:cNvPr id="545" name="Triangle 544">
              <a:extLst>
                <a:ext uri="{FF2B5EF4-FFF2-40B4-BE49-F238E27FC236}">
                  <a16:creationId xmlns:a16="http://schemas.microsoft.com/office/drawing/2014/main" id="{E9DF76EC-DDB6-224C-8E3E-F4FF66B98601}"/>
                </a:ext>
              </a:extLst>
            </p:cNvPr>
            <p:cNvSpPr/>
            <p:nvPr/>
          </p:nvSpPr>
          <p:spPr>
            <a:xfrm>
              <a:off x="9599098" y="3543885"/>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546" name="Triangle 545">
              <a:extLst>
                <a:ext uri="{FF2B5EF4-FFF2-40B4-BE49-F238E27FC236}">
                  <a16:creationId xmlns:a16="http://schemas.microsoft.com/office/drawing/2014/main" id="{B25D9502-1CDA-574C-B403-E1BAAEF8B4E5}"/>
                </a:ext>
              </a:extLst>
            </p:cNvPr>
            <p:cNvSpPr/>
            <p:nvPr/>
          </p:nvSpPr>
          <p:spPr>
            <a:xfrm>
              <a:off x="9834048" y="3543885"/>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547" name="Triangle 546">
              <a:extLst>
                <a:ext uri="{FF2B5EF4-FFF2-40B4-BE49-F238E27FC236}">
                  <a16:creationId xmlns:a16="http://schemas.microsoft.com/office/drawing/2014/main" id="{89F0CCB9-227E-C344-B350-B00FD17D318D}"/>
                </a:ext>
              </a:extLst>
            </p:cNvPr>
            <p:cNvSpPr/>
            <p:nvPr/>
          </p:nvSpPr>
          <p:spPr>
            <a:xfrm>
              <a:off x="9395898" y="4121735"/>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E Inspira Sans"/>
                <a:ea typeface="+mn-ea"/>
                <a:cs typeface="+mn-cs"/>
              </a:endParaRPr>
            </a:p>
          </p:txBody>
        </p:sp>
        <p:sp>
          <p:nvSpPr>
            <p:cNvPr id="548" name="Triangle 547">
              <a:extLst>
                <a:ext uri="{FF2B5EF4-FFF2-40B4-BE49-F238E27FC236}">
                  <a16:creationId xmlns:a16="http://schemas.microsoft.com/office/drawing/2014/main" id="{B4F75C49-EF58-4146-B5E5-C0731682F20A}"/>
                </a:ext>
              </a:extLst>
            </p:cNvPr>
            <p:cNvSpPr/>
            <p:nvPr/>
          </p:nvSpPr>
          <p:spPr>
            <a:xfrm>
              <a:off x="10811429" y="3043025"/>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B0504020202020204" pitchFamily="34" charset="77"/>
              </a:endParaRPr>
            </a:p>
          </p:txBody>
        </p:sp>
        <p:sp>
          <p:nvSpPr>
            <p:cNvPr id="549" name="Triangle 548">
              <a:extLst>
                <a:ext uri="{FF2B5EF4-FFF2-40B4-BE49-F238E27FC236}">
                  <a16:creationId xmlns:a16="http://schemas.microsoft.com/office/drawing/2014/main" id="{7F8C94D8-FA31-564E-8D5B-0F6BE429B2F0}"/>
                </a:ext>
              </a:extLst>
            </p:cNvPr>
            <p:cNvSpPr/>
            <p:nvPr/>
          </p:nvSpPr>
          <p:spPr>
            <a:xfrm>
              <a:off x="10624104" y="2885355"/>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B0504020202020204" pitchFamily="34" charset="77"/>
              </a:endParaRPr>
            </a:p>
          </p:txBody>
        </p:sp>
        <p:sp>
          <p:nvSpPr>
            <p:cNvPr id="550" name="Triangle 549">
              <a:extLst>
                <a:ext uri="{FF2B5EF4-FFF2-40B4-BE49-F238E27FC236}">
                  <a16:creationId xmlns:a16="http://schemas.microsoft.com/office/drawing/2014/main" id="{A62391CB-0066-9B46-95B8-37AB8FF28BCB}"/>
                </a:ext>
              </a:extLst>
            </p:cNvPr>
            <p:cNvSpPr/>
            <p:nvPr/>
          </p:nvSpPr>
          <p:spPr>
            <a:xfrm>
              <a:off x="10715933" y="3285840"/>
              <a:ext cx="55039" cy="47447"/>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panose="020B0504020202020204" pitchFamily="34" charset="77"/>
              </a:endParaRPr>
            </a:p>
          </p:txBody>
        </p:sp>
      </p:grpSp>
      <p:sp>
        <p:nvSpPr>
          <p:cNvPr id="252" name="Content Placeholder 1">
            <a:extLst>
              <a:ext uri="{FF2B5EF4-FFF2-40B4-BE49-F238E27FC236}">
                <a16:creationId xmlns:a16="http://schemas.microsoft.com/office/drawing/2014/main" id="{17CF67C0-F877-5418-C198-DC3F368F9336}"/>
              </a:ext>
            </a:extLst>
          </p:cNvPr>
          <p:cNvSpPr txBox="1">
            <a:spLocks/>
          </p:cNvSpPr>
          <p:nvPr/>
        </p:nvSpPr>
        <p:spPr>
          <a:xfrm>
            <a:off x="278314" y="3780344"/>
            <a:ext cx="5873998" cy="2606157"/>
          </a:xfrm>
          <a:prstGeom prst="rect">
            <a:avLst/>
          </a:prstGeom>
          <a:solidFill>
            <a:srgbClr val="00E0FF">
              <a:alpha val="25098"/>
            </a:srgbClr>
          </a:solidFill>
        </p:spPr>
        <p:txBody>
          <a:bodyPr vert="horz" lIns="274320" tIns="182880" rIns="731520" bIns="18288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AB89A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b="0" i="0" kern="1200">
                <a:solidFill>
                  <a:srgbClr val="3D5265"/>
                </a:solidFill>
                <a:latin typeface="Avenir Next LT Pro" panose="020B0504020202020204"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000" dirty="0">
                <a:solidFill>
                  <a:schemeClr val="tx1"/>
                </a:solidFill>
                <a:latin typeface="Avenir Next LT Pro" panose="020B0504020202020204" pitchFamily="34" charset="77"/>
              </a:rPr>
              <a:t>Due to breast density’s impact on breast cancer risk, we are taking steps to: </a:t>
            </a:r>
          </a:p>
          <a:p>
            <a:pPr marL="342900" indent="-342900">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Educate patients</a:t>
            </a:r>
          </a:p>
          <a:p>
            <a:pPr marL="342900" indent="-342900">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Provide options for supplemental screening</a:t>
            </a:r>
          </a:p>
          <a:p>
            <a:pPr marL="342900" indent="-342900">
              <a:lnSpc>
                <a:spcPct val="100000"/>
              </a:lnSpc>
              <a:spcBef>
                <a:spcPts val="0"/>
              </a:spcBef>
              <a:spcAft>
                <a:spcPts val="600"/>
              </a:spcAft>
              <a:buFont typeface="Arial" panose="020B0604020202020204" pitchFamily="34" charset="0"/>
              <a:buChar char="•"/>
            </a:pPr>
            <a:r>
              <a:rPr lang="en-US" sz="2000" dirty="0">
                <a:solidFill>
                  <a:schemeClr val="tx1"/>
                </a:solidFill>
                <a:latin typeface="Avenir Next LT Pro" panose="020B0504020202020204" pitchFamily="34" charset="77"/>
              </a:rPr>
              <a:t>Provide (same day) options for supplemental screening</a:t>
            </a:r>
          </a:p>
        </p:txBody>
      </p:sp>
      <p:sp>
        <p:nvSpPr>
          <p:cNvPr id="132" name="Slide Number Placeholder 3">
            <a:extLst>
              <a:ext uri="{FF2B5EF4-FFF2-40B4-BE49-F238E27FC236}">
                <a16:creationId xmlns:a16="http://schemas.microsoft.com/office/drawing/2014/main" id="{554E4BCB-F170-FB4E-B7D9-00F3A2078632}"/>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4</a:t>
            </a:fld>
            <a:endParaRPr lang="en-US"/>
          </a:p>
        </p:txBody>
      </p:sp>
    </p:spTree>
    <p:extLst>
      <p:ext uri="{BB962C8B-B14F-4D97-AF65-F5344CB8AC3E}">
        <p14:creationId xmlns:p14="http://schemas.microsoft.com/office/powerpoint/2010/main" val="2895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9400C5-30FE-48E8-845A-F48BF04F3513}"/>
              </a:ext>
            </a:extLst>
          </p:cNvPr>
          <p:cNvSpPr>
            <a:spLocks noGrp="1"/>
          </p:cNvSpPr>
          <p:nvPr>
            <p:ph type="title"/>
          </p:nvPr>
        </p:nvSpPr>
        <p:spPr>
          <a:xfrm>
            <a:off x="5481048" y="570408"/>
            <a:ext cx="6259146" cy="685091"/>
          </a:xfrm>
        </p:spPr>
        <p:txBody>
          <a:bodyPr anchor="t">
            <a:noAutofit/>
          </a:bodyPr>
          <a:lstStyle/>
          <a:p>
            <a:r>
              <a:rPr lang="en-NZ" dirty="0">
                <a:solidFill>
                  <a:srgbClr val="385064"/>
                </a:solidFill>
              </a:rPr>
              <a:t>Precise density matters </a:t>
            </a:r>
            <a:endParaRPr lang="en-NZ" sz="3200" dirty="0">
              <a:solidFill>
                <a:srgbClr val="385064"/>
              </a:solidFill>
            </a:endParaRPr>
          </a:p>
        </p:txBody>
      </p:sp>
      <p:sp>
        <p:nvSpPr>
          <p:cNvPr id="3" name="Rectangle 2">
            <a:extLst>
              <a:ext uri="{FF2B5EF4-FFF2-40B4-BE49-F238E27FC236}">
                <a16:creationId xmlns:a16="http://schemas.microsoft.com/office/drawing/2014/main" id="{F4155619-D9F7-AD49-B51D-0417F501C029}"/>
              </a:ext>
            </a:extLst>
          </p:cNvPr>
          <p:cNvSpPr/>
          <p:nvPr/>
        </p:nvSpPr>
        <p:spPr>
          <a:xfrm>
            <a:off x="6096000" y="2504570"/>
            <a:ext cx="5377732" cy="3338799"/>
          </a:xfrm>
          <a:prstGeom prst="rect">
            <a:avLst/>
          </a:prstGeom>
        </p:spPr>
        <p:txBody>
          <a:bodyPr wrap="square" lIns="91440" tIns="45720" rIns="91440" bIns="45720" anchor="t">
            <a:spAutoFit/>
          </a:bodyPr>
          <a:lstStyle/>
          <a:p>
            <a:pPr marL="0" marR="0" lvl="0" indent="0" algn="l" defTabSz="914400" rtl="0" eaLnBrk="1" fontAlgn="auto" latinLnBrk="0" hangingPunct="1">
              <a:lnSpc>
                <a:spcPct val="110000"/>
              </a:lnSpc>
              <a:spcBef>
                <a:spcPts val="1600"/>
              </a:spcBef>
              <a:spcAft>
                <a:spcPts val="600"/>
              </a:spcAft>
              <a:buClrTx/>
              <a:buSzTx/>
              <a:buFontTx/>
              <a:buNone/>
              <a:tabLst/>
              <a:defRPr/>
            </a:pPr>
            <a:r>
              <a:rPr lang="en-US" sz="2000" dirty="0">
                <a:solidFill>
                  <a:srgbClr val="385064"/>
                </a:solidFill>
                <a:latin typeface="Arial"/>
                <a:cs typeface="Arial"/>
              </a:rPr>
              <a:t>BI-RADS</a:t>
            </a:r>
            <a:r>
              <a:rPr lang="en-US" sz="2000" baseline="30000" dirty="0">
                <a:solidFill>
                  <a:srgbClr val="385064"/>
                </a:solidFill>
                <a:latin typeface="Arial"/>
                <a:cs typeface="Arial"/>
              </a:rPr>
              <a:t>®</a:t>
            </a:r>
            <a:r>
              <a:rPr lang="en-US" sz="2000" dirty="0">
                <a:solidFill>
                  <a:srgbClr val="385064"/>
                </a:solidFill>
                <a:latin typeface="Arial"/>
                <a:cs typeface="Arial"/>
              </a:rPr>
              <a:t> a, b, c, d q</a:t>
            </a:r>
            <a:r>
              <a:rPr kumimoji="0" lang="en-US" sz="2000" b="0" i="0" u="none" strike="noStrike" kern="1200" cap="none" spc="0" normalizeH="0" baseline="0" noProof="0" dirty="0" err="1">
                <a:ln>
                  <a:noFill/>
                </a:ln>
                <a:solidFill>
                  <a:srgbClr val="385064"/>
                </a:solidFill>
                <a:effectLst/>
                <a:uLnTx/>
                <a:uFillTx/>
                <a:latin typeface="Arial"/>
                <a:ea typeface="+mn-ea"/>
                <a:cs typeface="Arial"/>
              </a:rPr>
              <a:t>uartiles</a:t>
            </a:r>
            <a:r>
              <a:rPr kumimoji="0" lang="en-US" sz="2000" b="0" i="0" u="none" strike="noStrike" kern="1200" cap="none" spc="0" normalizeH="0" baseline="0" noProof="0" dirty="0">
                <a:ln>
                  <a:noFill/>
                </a:ln>
                <a:solidFill>
                  <a:srgbClr val="385064"/>
                </a:solidFill>
                <a:effectLst/>
                <a:uLnTx/>
                <a:uFillTx/>
                <a:latin typeface="Arial"/>
                <a:ea typeface="+mn-ea"/>
                <a:cs typeface="Arial"/>
              </a:rPr>
              <a:t> do not reflect a women’s unique density and can impact the risk profile </a:t>
            </a:r>
            <a:r>
              <a:rPr kumimoji="0" lang="en-US" sz="2000" b="0" i="0" u="none" strike="noStrike" kern="1200" cap="none" spc="0" normalizeH="0" baseline="30000" noProof="0" dirty="0">
                <a:ln>
                  <a:noFill/>
                </a:ln>
                <a:solidFill>
                  <a:srgbClr val="385064"/>
                </a:solidFill>
                <a:effectLst/>
                <a:uLnTx/>
                <a:uFillTx/>
                <a:latin typeface="Arial"/>
                <a:ea typeface="+mn-ea"/>
                <a:cs typeface="Arial"/>
              </a:rPr>
              <a:t>1</a:t>
            </a:r>
          </a:p>
          <a:p>
            <a:pPr marL="0" marR="0" lvl="0" indent="0" algn="l" defTabSz="914400" rtl="0" eaLnBrk="1" fontAlgn="auto" latinLnBrk="0" hangingPunct="1">
              <a:lnSpc>
                <a:spcPct val="110000"/>
              </a:lnSpc>
              <a:spcBef>
                <a:spcPts val="1600"/>
              </a:spcBef>
              <a:spcAft>
                <a:spcPts val="600"/>
              </a:spcAft>
              <a:buClrTx/>
              <a:buSzTx/>
              <a:buFontTx/>
              <a:buNone/>
              <a:tabLst/>
              <a:defRPr/>
            </a:pPr>
            <a:r>
              <a:rPr kumimoji="0" lang="en-US" sz="2000" b="0" i="0" u="none" strike="noStrike" kern="1200" cap="none" spc="0" normalizeH="0" baseline="0" noProof="0" dirty="0">
                <a:ln>
                  <a:noFill/>
                </a:ln>
                <a:solidFill>
                  <a:srgbClr val="385064"/>
                </a:solidFill>
                <a:effectLst/>
                <a:uLnTx/>
                <a:uFillTx/>
                <a:latin typeface="Arial"/>
                <a:ea typeface="+mn-ea"/>
                <a:cs typeface="Arial"/>
              </a:rPr>
              <a:t>Sensitivity of mammography reduces as percent density increases </a:t>
            </a:r>
            <a:r>
              <a:rPr kumimoji="0" lang="en-US" sz="2000" b="0" i="0" u="none" strike="noStrike" kern="1200" cap="none" spc="0" normalizeH="0" baseline="30000" noProof="0" dirty="0">
                <a:ln>
                  <a:noFill/>
                </a:ln>
                <a:solidFill>
                  <a:srgbClr val="385064"/>
                </a:solidFill>
                <a:effectLst/>
                <a:uLnTx/>
                <a:uFillTx/>
                <a:latin typeface="Arial"/>
                <a:ea typeface="+mn-ea"/>
                <a:cs typeface="Arial"/>
              </a:rPr>
              <a:t>2</a:t>
            </a:r>
          </a:p>
          <a:p>
            <a:pPr marL="0" marR="0" lvl="0" indent="0" algn="l" defTabSz="914400" rtl="0" eaLnBrk="1" fontAlgn="auto" latinLnBrk="0" hangingPunct="1">
              <a:lnSpc>
                <a:spcPct val="110000"/>
              </a:lnSpc>
              <a:spcBef>
                <a:spcPts val="1600"/>
              </a:spcBef>
              <a:spcAft>
                <a:spcPts val="600"/>
              </a:spcAft>
              <a:buClrTx/>
              <a:buSzTx/>
              <a:buFontTx/>
              <a:buNone/>
              <a:tabLst/>
              <a:defRPr/>
            </a:pPr>
            <a:r>
              <a:rPr kumimoji="0" lang="en-US" sz="2000" b="0" i="0" u="none" strike="noStrike" kern="1200" cap="none" spc="0" normalizeH="0" baseline="0" noProof="0" dirty="0">
                <a:ln>
                  <a:noFill/>
                </a:ln>
                <a:solidFill>
                  <a:srgbClr val="385064"/>
                </a:solidFill>
                <a:effectLst/>
                <a:uLnTx/>
                <a:uFillTx/>
                <a:latin typeface="Arial"/>
                <a:ea typeface="+mn-ea"/>
                <a:cs typeface="Arial"/>
              </a:rPr>
              <a:t>Human, visual assessment is inconsistent and vendor image processing can affect visual impression </a:t>
            </a:r>
            <a:r>
              <a:rPr kumimoji="0" lang="en-US" sz="2000" b="0" i="0" u="none" strike="noStrike" kern="1200" cap="none" spc="0" normalizeH="0" baseline="30000" noProof="0" dirty="0">
                <a:ln>
                  <a:noFill/>
                </a:ln>
                <a:solidFill>
                  <a:srgbClr val="385064"/>
                </a:solidFill>
                <a:effectLst/>
                <a:uLnTx/>
                <a:uFillTx/>
                <a:latin typeface="Arial"/>
                <a:ea typeface="+mn-ea"/>
                <a:cs typeface="Arial"/>
              </a:rPr>
              <a:t>3</a:t>
            </a:r>
          </a:p>
        </p:txBody>
      </p:sp>
      <p:sp>
        <p:nvSpPr>
          <p:cNvPr id="13" name="Content Placeholder 3">
            <a:extLst>
              <a:ext uri="{FF2B5EF4-FFF2-40B4-BE49-F238E27FC236}">
                <a16:creationId xmlns:a16="http://schemas.microsoft.com/office/drawing/2014/main" id="{79F0CCAF-9AE9-894F-AB7D-DE86612F5AE4}"/>
              </a:ext>
            </a:extLst>
          </p:cNvPr>
          <p:cNvSpPr txBox="1">
            <a:spLocks/>
          </p:cNvSpPr>
          <p:nvPr/>
        </p:nvSpPr>
        <p:spPr>
          <a:xfrm>
            <a:off x="5786615" y="1604043"/>
            <a:ext cx="4808498" cy="49767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accent1">
                    <a:lumMod val="50000"/>
                  </a:schemeClr>
                </a:solidFill>
                <a:latin typeface="Avenir Next LT Pro Light" panose="020B0304020202020204" pitchFamily="34" charset="0"/>
                <a:ea typeface="+mn-ea"/>
                <a:cs typeface="Segoe UI" panose="020B0502040204020203" pitchFamily="34" charset="0"/>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Avenir Next LT Pro Light" panose="020B0304020202020204"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Segoe UI" panose="020B0502040204020203" pitchFamily="34" charset="0"/>
              <a:buChar char="˃"/>
              <a:defRPr sz="2000" kern="1200">
                <a:solidFill>
                  <a:schemeClr val="accent1">
                    <a:lumMod val="50000"/>
                  </a:schemeClr>
                </a:solidFill>
                <a:latin typeface="Avenir Next LT Pro Light" panose="020B0304020202020204"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Segoe UI" panose="020B0502040204020203" pitchFamily="34" charset="0"/>
              <a:buChar char="–"/>
              <a:defRPr sz="1800" kern="1200">
                <a:solidFill>
                  <a:schemeClr val="accent1">
                    <a:lumMod val="50000"/>
                  </a:schemeClr>
                </a:solidFill>
                <a:latin typeface="Avenir Next LT Pro Light" panose="020B0304020202020204"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4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385064"/>
                </a:solidFill>
                <a:effectLst/>
                <a:uLnTx/>
                <a:uFillTx/>
                <a:latin typeface="Avenir Next LT Pro" panose="020B0504020202020204" pitchFamily="34" charset="77"/>
                <a:ea typeface="+mn-ea"/>
                <a:cs typeface="Arial" panose="020B0604020202020204" pitchFamily="34" charset="0"/>
              </a:rPr>
              <a:t>Every woman has unique composition and sensitivity </a:t>
            </a:r>
            <a:endParaRPr kumimoji="0" lang="en-US" sz="1800" b="0" i="0" u="none" strike="noStrike" kern="1200" cap="none" spc="0" normalizeH="0" baseline="0" noProof="0" dirty="0">
              <a:ln>
                <a:noFill/>
              </a:ln>
              <a:solidFill>
                <a:srgbClr val="385064"/>
              </a:solidFill>
              <a:effectLst/>
              <a:uLnTx/>
              <a:uFillTx/>
              <a:latin typeface="Avenir Next LT Pro" panose="020B0504020202020204" pitchFamily="34" charset="77"/>
              <a:ea typeface="+mn-ea"/>
              <a:cs typeface="Arial" panose="020B0604020202020204" pitchFamily="34" charset="0"/>
            </a:endParaRPr>
          </a:p>
        </p:txBody>
      </p:sp>
      <p:sp>
        <p:nvSpPr>
          <p:cNvPr id="12" name="Rectangle 11">
            <a:extLst>
              <a:ext uri="{FF2B5EF4-FFF2-40B4-BE49-F238E27FC236}">
                <a16:creationId xmlns:a16="http://schemas.microsoft.com/office/drawing/2014/main" id="{DAB4BA5F-621F-4D71-9D89-F002A78AFBC9}"/>
              </a:ext>
            </a:extLst>
          </p:cNvPr>
          <p:cNvSpPr/>
          <p:nvPr/>
        </p:nvSpPr>
        <p:spPr>
          <a:xfrm>
            <a:off x="5590182" y="6143659"/>
            <a:ext cx="4760108" cy="541751"/>
          </a:xfrm>
          <a:prstGeom prst="rect">
            <a:avLst/>
          </a:prstGeom>
        </p:spPr>
        <p:txBody>
          <a:bodyPr wrap="square" lIns="91440" tIns="45720" rIns="91440" bIns="45720" anchor="t">
            <a:spAutoFit/>
          </a:bodyPr>
          <a:lstStyle/>
          <a:p>
            <a:pPr marL="0" marR="0" lvl="0" indent="0" algn="l" defTabSz="914400" rtl="0" eaLnBrk="1" fontAlgn="auto" latinLnBrk="0" hangingPunct="1">
              <a:lnSpc>
                <a:spcPct val="110000"/>
              </a:lnSpc>
              <a:spcBef>
                <a:spcPts val="1600"/>
              </a:spcBef>
              <a:spcAft>
                <a:spcPts val="0"/>
              </a:spcAft>
              <a:buClrTx/>
              <a:buSzTx/>
              <a:buFontTx/>
              <a:buNone/>
              <a:tabLst/>
              <a:defRPr/>
            </a:pPr>
            <a:r>
              <a:rPr kumimoji="0" lang="en-US" sz="900" b="0" i="0" u="none" strike="noStrike" kern="1200" cap="none" spc="0" normalizeH="0" baseline="0" noProof="0" dirty="0">
                <a:ln>
                  <a:noFill/>
                </a:ln>
                <a:solidFill>
                  <a:srgbClr val="3C5164">
                    <a:lumMod val="40000"/>
                    <a:lumOff val="60000"/>
                  </a:srgbClr>
                </a:solidFill>
                <a:effectLst/>
                <a:uLnTx/>
                <a:uFillTx/>
                <a:latin typeface="Arial"/>
                <a:ea typeface="+mn-ea"/>
                <a:cs typeface="Arial"/>
              </a:rPr>
              <a:t>1. </a:t>
            </a:r>
            <a:r>
              <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lt"/>
                <a:cs typeface="Arial" panose="020B0604020202020204"/>
                <a:hlinkClick r:id="rId3">
                  <a:extLst>
                    <a:ext uri="{A12FA001-AC4F-418D-AE19-62706E023703}">
                      <ahyp:hlinkClr xmlns:ahyp="http://schemas.microsoft.com/office/drawing/2018/hyperlinkcolor" val="tx"/>
                    </a:ext>
                  </a:extLst>
                </a:hlinkClick>
              </a:rPr>
              <a:t>https://www.acr.org/Clinical-Resources/Reporting-and-Data-Systems/Bi-Rads</a:t>
            </a:r>
            <a:br>
              <a:rPr kumimoji="0" lang="en-US" sz="900" b="0" i="0" u="none" strike="noStrike" kern="1200" cap="none" spc="0" normalizeH="0" baseline="0" noProof="0" dirty="0">
                <a:ln>
                  <a:noFill/>
                </a:ln>
                <a:solidFill>
                  <a:srgbClr val="3C5164">
                    <a:lumMod val="40000"/>
                    <a:lumOff val="60000"/>
                  </a:srgbClr>
                </a:solidFill>
                <a:effectLst/>
                <a:uLnTx/>
                <a:uFillTx/>
                <a:latin typeface="Arial"/>
                <a:ea typeface="+mn-ea"/>
                <a:cs typeface="Arial"/>
              </a:rPr>
            </a:br>
            <a:r>
              <a:rPr kumimoji="0" lang="en-US" sz="900" b="0" i="0" u="none" strike="noStrike" kern="1200" cap="none" spc="0" normalizeH="0" baseline="0" noProof="0" dirty="0">
                <a:ln>
                  <a:noFill/>
                </a:ln>
                <a:solidFill>
                  <a:srgbClr val="3C5164">
                    <a:lumMod val="40000"/>
                    <a:lumOff val="60000"/>
                  </a:srgbClr>
                </a:solidFill>
                <a:effectLst/>
                <a:uLnTx/>
                <a:uFillTx/>
                <a:latin typeface="Arial"/>
                <a:ea typeface="+mn-ea"/>
                <a:cs typeface="Arial"/>
              </a:rPr>
              <a:t>2. </a:t>
            </a:r>
            <a:r>
              <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lt"/>
                <a:cs typeface="Arial" panose="020B0604020202020204"/>
                <a:hlinkClick r:id="rId4">
                  <a:extLst>
                    <a:ext uri="{A12FA001-AC4F-418D-AE19-62706E023703}">
                      <ahyp:hlinkClr xmlns:ahyp="http://schemas.microsoft.com/office/drawing/2018/hyperlinkcolor" val="tx"/>
                    </a:ext>
                  </a:extLst>
                </a:hlinkClick>
              </a:rPr>
              <a:t>https://www.cancer.gov/types/breast/breast-changes/dense-breasts</a:t>
            </a:r>
            <a:br>
              <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lt"/>
                <a:cs typeface="Arial" panose="020B0604020202020204"/>
              </a:rPr>
            </a:br>
            <a:r>
              <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ea"/>
                <a:cs typeface="Calibri"/>
              </a:rPr>
              <a:t>3. </a:t>
            </a:r>
            <a:r>
              <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lt"/>
                <a:cs typeface="Arial" panose="020B0604020202020204"/>
                <a:hlinkClick r:id="rId5">
                  <a:extLst>
                    <a:ext uri="{A12FA001-AC4F-418D-AE19-62706E023703}">
                      <ahyp:hlinkClr xmlns:ahyp="http://schemas.microsoft.com/office/drawing/2018/hyperlinkcolor" val="tx"/>
                    </a:ext>
                  </a:extLst>
                </a:hlinkClick>
              </a:rPr>
              <a:t>https://www.nejm.org/doi/full/10.1056/NEJMoa1903986</a:t>
            </a:r>
            <a:endParaRPr kumimoji="0" lang="en-US" sz="900" b="0" i="0" u="none" strike="noStrike" kern="1200" cap="none" spc="0" normalizeH="0" baseline="0" noProof="0" dirty="0">
              <a:ln>
                <a:noFill/>
              </a:ln>
              <a:solidFill>
                <a:srgbClr val="3C5164">
                  <a:lumMod val="40000"/>
                  <a:lumOff val="60000"/>
                </a:srgbClr>
              </a:solidFill>
              <a:effectLst/>
              <a:uLnTx/>
              <a:uFillTx/>
              <a:latin typeface="Arial" panose="020B0604020202020204"/>
              <a:ea typeface="+mn-lt"/>
              <a:cs typeface="Arial" panose="020B0604020202020204"/>
            </a:endParaRPr>
          </a:p>
        </p:txBody>
      </p:sp>
      <p:pic>
        <p:nvPicPr>
          <p:cNvPr id="7" name="Picture 6" descr="A picture containing person, wall, indoor, person&#10;&#10;Description automatically generated">
            <a:extLst>
              <a:ext uri="{FF2B5EF4-FFF2-40B4-BE49-F238E27FC236}">
                <a16:creationId xmlns:a16="http://schemas.microsoft.com/office/drawing/2014/main" id="{628FBB11-E8DC-D247-A3FC-B901E4A5BB3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15930"/>
            <a:ext cx="4967386" cy="6873930"/>
          </a:xfrm>
          <a:prstGeom prst="rect">
            <a:avLst/>
          </a:prstGeom>
        </p:spPr>
      </p:pic>
      <p:sp>
        <p:nvSpPr>
          <p:cNvPr id="18" name="Rectangle 17">
            <a:extLst>
              <a:ext uri="{FF2B5EF4-FFF2-40B4-BE49-F238E27FC236}">
                <a16:creationId xmlns:a16="http://schemas.microsoft.com/office/drawing/2014/main" id="{8F7BD9B7-E933-C947-82D3-0DC9990A9CF4}"/>
              </a:ext>
            </a:extLst>
          </p:cNvPr>
          <p:cNvSpPr/>
          <p:nvPr/>
        </p:nvSpPr>
        <p:spPr>
          <a:xfrm>
            <a:off x="5590182" y="1626534"/>
            <a:ext cx="89617" cy="646942"/>
          </a:xfrm>
          <a:prstGeom prst="rect">
            <a:avLst/>
          </a:prstGeom>
          <a:solidFill>
            <a:srgbClr val="0DE8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9" name="Picture 9">
            <a:extLst>
              <a:ext uri="{FF2B5EF4-FFF2-40B4-BE49-F238E27FC236}">
                <a16:creationId xmlns:a16="http://schemas.microsoft.com/office/drawing/2014/main" id="{1DC206CF-D348-CE4E-9006-D170B8B24D0A}"/>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590182" y="4857128"/>
            <a:ext cx="346471" cy="3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4">
            <a:extLst>
              <a:ext uri="{FF2B5EF4-FFF2-40B4-BE49-F238E27FC236}">
                <a16:creationId xmlns:a16="http://schemas.microsoft.com/office/drawing/2014/main" id="{066D2BC6-B050-9144-958F-AD7CC76D4D41}"/>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590182" y="3932544"/>
            <a:ext cx="346471" cy="3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5">
            <a:extLst>
              <a:ext uri="{FF2B5EF4-FFF2-40B4-BE49-F238E27FC236}">
                <a16:creationId xmlns:a16="http://schemas.microsoft.com/office/drawing/2014/main" id="{309C8510-1B17-1941-801F-4BC9FDED8CAB}"/>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590182" y="2717993"/>
            <a:ext cx="346471" cy="3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70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9572866-8AE8-BE40-A5B9-26EAC5A10393}"/>
              </a:ext>
            </a:extLst>
          </p:cNvPr>
          <p:cNvSpPr/>
          <p:nvPr/>
        </p:nvSpPr>
        <p:spPr>
          <a:xfrm>
            <a:off x="6004502" y="0"/>
            <a:ext cx="6306766" cy="6858000"/>
          </a:xfrm>
          <a:prstGeom prst="rect">
            <a:avLst/>
          </a:prstGeom>
          <a:solidFill>
            <a:srgbClr val="E9F5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 name="Content Placeholder 1">
            <a:extLst>
              <a:ext uri="{FF2B5EF4-FFF2-40B4-BE49-F238E27FC236}">
                <a16:creationId xmlns:a16="http://schemas.microsoft.com/office/drawing/2014/main" id="{13D9E52B-DFA3-46A6-9BA7-A8EF5571D0C5}"/>
              </a:ext>
            </a:extLst>
          </p:cNvPr>
          <p:cNvSpPr>
            <a:spLocks noGrp="1"/>
          </p:cNvSpPr>
          <p:nvPr>
            <p:ph sz="half" idx="1"/>
          </p:nvPr>
        </p:nvSpPr>
        <p:spPr>
          <a:xfrm>
            <a:off x="655984" y="1652531"/>
            <a:ext cx="5116482" cy="4765606"/>
          </a:xfrm>
        </p:spPr>
        <p:txBody>
          <a:bodyPr vert="horz" lIns="91440" tIns="45720" rIns="91440" bIns="45720" rtlCol="0" anchor="t">
            <a:noAutofit/>
          </a:bodyPr>
          <a:lstStyle/>
          <a:p>
            <a:pPr marL="285750" indent="-285750">
              <a:lnSpc>
                <a:spcPct val="110000"/>
              </a:lnSpc>
              <a:buFont typeface="Arial" panose="020B0604020202020204" pitchFamily="34" charset="0"/>
              <a:buChar char="•"/>
            </a:pPr>
            <a:r>
              <a:rPr lang="en-US" sz="1800" dirty="0">
                <a:latin typeface="Arial"/>
                <a:cs typeface="Arial"/>
              </a:rPr>
              <a:t>Volpara Scorecard automatically assesses the volumetric breast density percentage (VBD%) of each mammogram</a:t>
            </a:r>
          </a:p>
          <a:p>
            <a:pPr marL="285750" indent="-285750">
              <a:lnSpc>
                <a:spcPct val="110000"/>
              </a:lnSpc>
              <a:buFont typeface="Arial" panose="020B0604020202020204" pitchFamily="34" charset="0"/>
              <a:buChar char="•"/>
            </a:pPr>
            <a:r>
              <a:rPr lang="en-US" sz="1800" dirty="0">
                <a:latin typeface="Arial"/>
                <a:cs typeface="Arial"/>
              </a:rPr>
              <a:t>Differentiates on a continuum of density — whether density is a “high ‘b’” or a “low ‘c’”</a:t>
            </a:r>
          </a:p>
          <a:p>
            <a:pPr marL="285750" indent="-285750">
              <a:lnSpc>
                <a:spcPct val="110000"/>
              </a:lnSpc>
              <a:buFont typeface="Arial" panose="020B0604020202020204" pitchFamily="34" charset="0"/>
              <a:buChar char="•"/>
            </a:pPr>
            <a:r>
              <a:rPr lang="en-US" sz="1800" dirty="0">
                <a:latin typeface="Arial"/>
                <a:cs typeface="Arial"/>
              </a:rPr>
              <a:t>Volpara scores correlate with the </a:t>
            </a:r>
            <a:br>
              <a:rPr lang="en-US" sz="1800" dirty="0">
                <a:latin typeface="Arial" panose="020B0604020202020204" pitchFamily="34" charset="0"/>
                <a:cs typeface="Arial" panose="020B0604020202020204" pitchFamily="34" charset="0"/>
              </a:rPr>
            </a:br>
            <a:r>
              <a:rPr lang="en-US" sz="1800" dirty="0">
                <a:latin typeface="Arial"/>
                <a:cs typeface="Arial"/>
              </a:rPr>
              <a:t>BI-RADS</a:t>
            </a:r>
            <a:r>
              <a:rPr lang="en-AU" sz="1800" dirty="0">
                <a:latin typeface="Avenir Next LT Pro"/>
                <a:cs typeface="Arial"/>
              </a:rPr>
              <a:t>®</a:t>
            </a:r>
            <a:r>
              <a:rPr lang="en-US" sz="1800" dirty="0">
                <a:latin typeface="Arial"/>
                <a:cs typeface="Arial"/>
              </a:rPr>
              <a:t> density categories</a:t>
            </a:r>
          </a:p>
          <a:p>
            <a:pPr marL="285750" indent="-285750">
              <a:lnSpc>
                <a:spcPct val="110000"/>
              </a:lnSpc>
              <a:buFont typeface="Arial" panose="020B0604020202020204" pitchFamily="34" charset="0"/>
              <a:buChar char="•"/>
            </a:pPr>
            <a:r>
              <a:rPr lang="en-US" sz="1800" dirty="0">
                <a:latin typeface="Arial"/>
                <a:cs typeface="Arial"/>
              </a:rPr>
              <a:t>Ground truth with MRI — algorithm built comparing tissue estimates from both </a:t>
            </a:r>
            <a:br>
              <a:rPr lang="en-US" sz="1800" dirty="0">
                <a:latin typeface="Arial"/>
                <a:cs typeface="Arial"/>
              </a:rPr>
            </a:br>
            <a:r>
              <a:rPr lang="en-US" sz="1800" dirty="0">
                <a:latin typeface="Arial"/>
                <a:cs typeface="Arial"/>
              </a:rPr>
              <a:t>x-rays and MRI, not visual assessment</a:t>
            </a:r>
          </a:p>
          <a:p>
            <a:pPr marL="285750" indent="-285750">
              <a:lnSpc>
                <a:spcPct val="110000"/>
              </a:lnSpc>
              <a:buFont typeface="Arial" panose="020B0604020202020204" pitchFamily="34" charset="0"/>
              <a:buChar char="•"/>
            </a:pPr>
            <a:endParaRPr lang="en-NZ" sz="1800" dirty="0">
              <a:latin typeface="Arial" panose="020B0604020202020204" pitchFamily="34" charset="0"/>
              <a:cs typeface="Arial" panose="020B0604020202020204" pitchFamily="34" charset="0"/>
            </a:endParaRPr>
          </a:p>
          <a:p>
            <a:pPr marL="285750" indent="-285750">
              <a:lnSpc>
                <a:spcPct val="110000"/>
              </a:lnSpc>
              <a:buFont typeface="Arial" panose="020B0604020202020204" pitchFamily="34" charset="0"/>
              <a:buChar char="•"/>
            </a:pPr>
            <a:endParaRPr lang="en-NZ" sz="1800" dirty="0">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7B85F374-52BD-4576-B70A-CDB50E261E72}"/>
              </a:ext>
            </a:extLst>
          </p:cNvPr>
          <p:cNvSpPr>
            <a:spLocks noGrp="1"/>
          </p:cNvSpPr>
          <p:nvPr>
            <p:ph type="title"/>
          </p:nvPr>
        </p:nvSpPr>
        <p:spPr>
          <a:xfrm>
            <a:off x="530086" y="525489"/>
            <a:ext cx="10976113" cy="847449"/>
          </a:xfrm>
        </p:spPr>
        <p:txBody>
          <a:bodyPr/>
          <a:lstStyle/>
          <a:p>
            <a:r>
              <a:rPr lang="en-NZ" dirty="0"/>
              <a:t>Assessing breast </a:t>
            </a:r>
            <a:br>
              <a:rPr lang="en-NZ" dirty="0"/>
            </a:br>
            <a:r>
              <a:rPr lang="en-NZ" dirty="0"/>
              <a:t>composition volumetrically </a:t>
            </a:r>
          </a:p>
        </p:txBody>
      </p:sp>
      <p:pic>
        <p:nvPicPr>
          <p:cNvPr id="8" name="Picture 7">
            <a:extLst>
              <a:ext uri="{FF2B5EF4-FFF2-40B4-BE49-F238E27FC236}">
                <a16:creationId xmlns:a16="http://schemas.microsoft.com/office/drawing/2014/main" id="{7BBB8711-9931-40ED-B87B-07CFFA1200C1}"/>
              </a:ext>
            </a:extLst>
          </p:cNvPr>
          <p:cNvPicPr>
            <a:picLocks noChangeAspect="1"/>
          </p:cNvPicPr>
          <p:nvPr/>
        </p:nvPicPr>
        <p:blipFill>
          <a:blip r:embed="rId3"/>
          <a:stretch>
            <a:fillRect/>
          </a:stretch>
        </p:blipFill>
        <p:spPr>
          <a:xfrm>
            <a:off x="6271467" y="195776"/>
            <a:ext cx="5807765" cy="6525699"/>
          </a:xfrm>
          <a:prstGeom prst="rect">
            <a:avLst/>
          </a:prstGeom>
        </p:spPr>
      </p:pic>
      <p:pic>
        <p:nvPicPr>
          <p:cNvPr id="3" name="Picture 2">
            <a:extLst>
              <a:ext uri="{FF2B5EF4-FFF2-40B4-BE49-F238E27FC236}">
                <a16:creationId xmlns:a16="http://schemas.microsoft.com/office/drawing/2014/main" id="{F5061090-0136-6C44-8285-123E2FB4A3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391" y="1595740"/>
            <a:ext cx="519260" cy="533887"/>
          </a:xfrm>
          <a:prstGeom prst="rect">
            <a:avLst/>
          </a:prstGeom>
        </p:spPr>
      </p:pic>
    </p:spTree>
    <p:extLst>
      <p:ext uri="{BB962C8B-B14F-4D97-AF65-F5344CB8AC3E}">
        <p14:creationId xmlns:p14="http://schemas.microsoft.com/office/powerpoint/2010/main" val="1573218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03010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14BFCFA-A09A-CD46-B8FD-5286C9045BF2}"/>
              </a:ext>
            </a:extLst>
          </p:cNvPr>
          <p:cNvSpPr/>
          <p:nvPr/>
        </p:nvSpPr>
        <p:spPr>
          <a:xfrm>
            <a:off x="6550502" y="1017721"/>
            <a:ext cx="2363869" cy="3407131"/>
          </a:xfrm>
          <a:prstGeom prst="rect">
            <a:avLst/>
          </a:prstGeom>
          <a:solidFill>
            <a:srgbClr val="03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0" name="Rectangle 19">
            <a:extLst>
              <a:ext uri="{FF2B5EF4-FFF2-40B4-BE49-F238E27FC236}">
                <a16:creationId xmlns:a16="http://schemas.microsoft.com/office/drawing/2014/main" id="{148B75A4-EECB-D140-9284-58777747DE3B}"/>
              </a:ext>
            </a:extLst>
          </p:cNvPr>
          <p:cNvSpPr/>
          <p:nvPr/>
        </p:nvSpPr>
        <p:spPr>
          <a:xfrm>
            <a:off x="3458960" y="1017721"/>
            <a:ext cx="2352022" cy="3407131"/>
          </a:xfrm>
          <a:prstGeom prst="rect">
            <a:avLst/>
          </a:prstGeom>
          <a:solidFill>
            <a:srgbClr val="03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2AF8607C-39D4-E74A-9443-A3D95EEA1E4C}"/>
              </a:ext>
            </a:extLst>
          </p:cNvPr>
          <p:cNvSpPr/>
          <p:nvPr/>
        </p:nvSpPr>
        <p:spPr>
          <a:xfrm>
            <a:off x="454502" y="1017721"/>
            <a:ext cx="2381623" cy="3407131"/>
          </a:xfrm>
          <a:prstGeom prst="rect">
            <a:avLst/>
          </a:prstGeom>
          <a:solidFill>
            <a:srgbClr val="03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nvGrpSpPr>
          <p:cNvPr id="19" name="Group 18">
            <a:extLst>
              <a:ext uri="{FF2B5EF4-FFF2-40B4-BE49-F238E27FC236}">
                <a16:creationId xmlns:a16="http://schemas.microsoft.com/office/drawing/2014/main" id="{0764045C-57F8-CF45-B71F-230B6B08E624}"/>
              </a:ext>
            </a:extLst>
          </p:cNvPr>
          <p:cNvGrpSpPr/>
          <p:nvPr/>
        </p:nvGrpSpPr>
        <p:grpSpPr>
          <a:xfrm>
            <a:off x="9400130" y="659912"/>
            <a:ext cx="2387150" cy="5403932"/>
            <a:chOff x="9613016" y="1012386"/>
            <a:chExt cx="2387150" cy="5403932"/>
          </a:xfrm>
        </p:grpSpPr>
        <p:pic>
          <p:nvPicPr>
            <p:cNvPr id="16" name="Picture 15">
              <a:extLst>
                <a:ext uri="{FF2B5EF4-FFF2-40B4-BE49-F238E27FC236}">
                  <a16:creationId xmlns:a16="http://schemas.microsoft.com/office/drawing/2014/main" id="{BC4D669F-CBF4-45AC-9F5D-00EA31ADCE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613016" y="1012386"/>
              <a:ext cx="1511593" cy="3412466"/>
            </a:xfrm>
            <a:prstGeom prst="rect">
              <a:avLst/>
            </a:prstGeom>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613016" y="4476878"/>
              <a:ext cx="2387150" cy="1939440"/>
            </a:xfrm>
            <a:prstGeom prst="roundRect">
              <a:avLst>
                <a:gd name="adj" fmla="val 1770"/>
              </a:avLst>
            </a:prstGeom>
          </p:spPr>
        </p:pic>
        <p:sp>
          <p:nvSpPr>
            <p:cNvPr id="14" name="Rectangle 13"/>
            <p:cNvSpPr/>
            <p:nvPr/>
          </p:nvSpPr>
          <p:spPr>
            <a:xfrm>
              <a:off x="10928730" y="1046507"/>
              <a:ext cx="1050288"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a:ea typeface="+mn-ea"/>
                  <a:cs typeface="+mn-cs"/>
                </a:rPr>
                <a:t>High “C”</a:t>
              </a:r>
            </a:p>
          </p:txBody>
        </p:sp>
      </p:grpSp>
      <p:grpSp>
        <p:nvGrpSpPr>
          <p:cNvPr id="24" name="Group 23">
            <a:extLst>
              <a:ext uri="{FF2B5EF4-FFF2-40B4-BE49-F238E27FC236}">
                <a16:creationId xmlns:a16="http://schemas.microsoft.com/office/drawing/2014/main" id="{A15C1A0A-5865-4A4F-AD26-E20D783E2115}"/>
              </a:ext>
            </a:extLst>
          </p:cNvPr>
          <p:cNvGrpSpPr/>
          <p:nvPr/>
        </p:nvGrpSpPr>
        <p:grpSpPr>
          <a:xfrm>
            <a:off x="6443494" y="659912"/>
            <a:ext cx="2373394" cy="5413362"/>
            <a:chOff x="6540977" y="1012386"/>
            <a:chExt cx="2373394" cy="5413362"/>
          </a:xfrm>
        </p:grpSpPr>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550502" y="4486308"/>
              <a:ext cx="2363869" cy="1939440"/>
            </a:xfrm>
            <a:prstGeom prst="roundRect">
              <a:avLst>
                <a:gd name="adj" fmla="val 1358"/>
              </a:avLst>
            </a:prstGeom>
          </p:spPr>
        </p:pic>
        <p:pic>
          <p:nvPicPr>
            <p:cNvPr id="18" name="Picture 17">
              <a:extLst>
                <a:ext uri="{FF2B5EF4-FFF2-40B4-BE49-F238E27FC236}">
                  <a16:creationId xmlns:a16="http://schemas.microsoft.com/office/drawing/2014/main" id="{3474F225-0A2E-42D2-B139-E57C3E44E28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540977" y="1012386"/>
              <a:ext cx="1804925" cy="3407131"/>
            </a:xfrm>
            <a:prstGeom prst="rect">
              <a:avLst/>
            </a:prstGeom>
          </p:spPr>
        </p:pic>
        <p:sp>
          <p:nvSpPr>
            <p:cNvPr id="13" name="Rectangle 12"/>
            <p:cNvSpPr/>
            <p:nvPr/>
          </p:nvSpPr>
          <p:spPr>
            <a:xfrm>
              <a:off x="7946431" y="1046507"/>
              <a:ext cx="946093"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a:ea typeface="+mn-ea"/>
                  <a:cs typeface="+mn-cs"/>
                </a:rPr>
                <a:t>Mid “C”</a:t>
              </a:r>
            </a:p>
          </p:txBody>
        </p:sp>
      </p:grpSp>
      <p:grpSp>
        <p:nvGrpSpPr>
          <p:cNvPr id="11" name="Group 10">
            <a:extLst>
              <a:ext uri="{FF2B5EF4-FFF2-40B4-BE49-F238E27FC236}">
                <a16:creationId xmlns:a16="http://schemas.microsoft.com/office/drawing/2014/main" id="{39F502AD-9CAD-F541-B55F-BF0F4D6890BD}"/>
              </a:ext>
            </a:extLst>
          </p:cNvPr>
          <p:cNvGrpSpPr/>
          <p:nvPr/>
        </p:nvGrpSpPr>
        <p:grpSpPr>
          <a:xfrm>
            <a:off x="3447112" y="659912"/>
            <a:ext cx="2363869" cy="5403311"/>
            <a:chOff x="3447112" y="1017722"/>
            <a:chExt cx="2363869" cy="5403311"/>
          </a:xfrm>
        </p:grpSpPr>
        <p:pic>
          <p:nvPicPr>
            <p:cNvPr id="9" name="Picture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447112" y="4472163"/>
              <a:ext cx="2363869" cy="1948870"/>
            </a:xfrm>
            <a:prstGeom prst="roundRect">
              <a:avLst>
                <a:gd name="adj" fmla="val 1866"/>
              </a:avLst>
            </a:prstGeom>
          </p:spPr>
        </p:pic>
        <p:pic>
          <p:nvPicPr>
            <p:cNvPr id="26" name="Picture 25">
              <a:extLst>
                <a:ext uri="{FF2B5EF4-FFF2-40B4-BE49-F238E27FC236}">
                  <a16:creationId xmlns:a16="http://schemas.microsoft.com/office/drawing/2014/main" id="{4FC8D426-2E41-4D1E-99AB-48052309776E}"/>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458959" y="1017722"/>
              <a:ext cx="1525982" cy="3401796"/>
            </a:xfrm>
            <a:prstGeom prst="rect">
              <a:avLst/>
            </a:prstGeom>
          </p:spPr>
        </p:pic>
        <p:sp>
          <p:nvSpPr>
            <p:cNvPr id="6" name="Rectangle 5"/>
            <p:cNvSpPr/>
            <p:nvPr/>
          </p:nvSpPr>
          <p:spPr>
            <a:xfrm>
              <a:off x="4840766" y="1046507"/>
              <a:ext cx="946093"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a:ea typeface="+mn-ea"/>
                  <a:cs typeface="+mn-cs"/>
                </a:rPr>
                <a:t>Mid “C”</a:t>
              </a:r>
            </a:p>
          </p:txBody>
        </p:sp>
      </p:grpSp>
      <p:grpSp>
        <p:nvGrpSpPr>
          <p:cNvPr id="7" name="Group 6">
            <a:extLst>
              <a:ext uri="{FF2B5EF4-FFF2-40B4-BE49-F238E27FC236}">
                <a16:creationId xmlns:a16="http://schemas.microsoft.com/office/drawing/2014/main" id="{8F61D7C6-4F09-C247-B519-D7FD1942A5B7}"/>
              </a:ext>
            </a:extLst>
          </p:cNvPr>
          <p:cNvGrpSpPr/>
          <p:nvPr/>
        </p:nvGrpSpPr>
        <p:grpSpPr>
          <a:xfrm>
            <a:off x="452598" y="659912"/>
            <a:ext cx="2387150" cy="5434150"/>
            <a:chOff x="452598" y="659912"/>
            <a:chExt cx="2387150" cy="5434150"/>
          </a:xfrm>
        </p:grpSpPr>
        <p:pic>
          <p:nvPicPr>
            <p:cNvPr id="8" name="Picture 7"/>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52598" y="4124403"/>
              <a:ext cx="2387150" cy="1969659"/>
            </a:xfrm>
            <a:prstGeom prst="roundRect">
              <a:avLst>
                <a:gd name="adj" fmla="val 1902"/>
              </a:avLst>
            </a:prstGeom>
          </p:spPr>
        </p:pic>
        <p:pic>
          <p:nvPicPr>
            <p:cNvPr id="30" name="Picture 29">
              <a:extLst>
                <a:ext uri="{FF2B5EF4-FFF2-40B4-BE49-F238E27FC236}">
                  <a16:creationId xmlns:a16="http://schemas.microsoft.com/office/drawing/2014/main" id="{78BCEC26-BEC7-48BE-A18A-99E68E9C0360}"/>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54502" y="659912"/>
              <a:ext cx="2169751" cy="3412466"/>
            </a:xfrm>
            <a:prstGeom prst="rect">
              <a:avLst/>
            </a:prstGeom>
          </p:spPr>
        </p:pic>
        <p:sp>
          <p:nvSpPr>
            <p:cNvPr id="2" name="TextBox 1"/>
            <p:cNvSpPr txBox="1"/>
            <p:nvPr/>
          </p:nvSpPr>
          <p:spPr>
            <a:xfrm>
              <a:off x="1821043" y="688698"/>
              <a:ext cx="1005403"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Arial" panose="020B0604020202020204"/>
                  <a:ea typeface="+mn-ea"/>
                  <a:cs typeface="+mn-cs"/>
                </a:rPr>
                <a:t>Low “C”</a:t>
              </a:r>
            </a:p>
          </p:txBody>
        </p:sp>
      </p:grpSp>
    </p:spTree>
    <p:extLst>
      <p:ext uri="{BB962C8B-B14F-4D97-AF65-F5344CB8AC3E}">
        <p14:creationId xmlns:p14="http://schemas.microsoft.com/office/powerpoint/2010/main" val="1667465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779E3D-AF6B-792C-EFFD-18DEFA676B68}"/>
              </a:ext>
            </a:extLst>
          </p:cNvPr>
          <p:cNvSpPr txBox="1"/>
          <p:nvPr/>
        </p:nvSpPr>
        <p:spPr>
          <a:xfrm>
            <a:off x="377688" y="2057400"/>
            <a:ext cx="5182191" cy="3811588"/>
          </a:xfrm>
          <a:prstGeom prst="rect">
            <a:avLst/>
          </a:prstGeom>
        </p:spPr>
        <p:txBody>
          <a:bodyPr vert="horz" lIns="91440" tIns="45720" rIns="91440" bIns="45720" rtlCol="0">
            <a:normAutofit/>
          </a:bodyPr>
          <a:lstStyle/>
          <a:p>
            <a:pPr>
              <a:lnSpc>
                <a:spcPct val="90000"/>
              </a:lnSpc>
              <a:spcBef>
                <a:spcPts val="1000"/>
              </a:spcBef>
            </a:pPr>
            <a:r>
              <a:rPr lang="en-GB" sz="2800" b="1" dirty="0">
                <a:solidFill>
                  <a:srgbClr val="3D5265"/>
                </a:solidFill>
                <a:latin typeface="Avenir Next LT Pro" panose="020B0504020202020204" pitchFamily="34" charset="0"/>
                <a:cs typeface="Arial" panose="020B0604020202020204" pitchFamily="34" charset="0"/>
              </a:rPr>
              <a:t>Add optional slide on the supplemental screening technologies you have available</a:t>
            </a:r>
            <a:endParaRPr lang="en-GB" sz="1600" dirty="0">
              <a:solidFill>
                <a:srgbClr val="3D5265"/>
              </a:solidFill>
              <a:latin typeface="Avenir Next LT Pro" panose="020B0504020202020204" pitchFamily="34" charset="0"/>
              <a:cs typeface="Arial" panose="020B0604020202020204" pitchFamily="34" charset="0"/>
            </a:endParaRPr>
          </a:p>
          <a:p>
            <a:pPr marL="742950" lvl="1" indent="-285750">
              <a:lnSpc>
                <a:spcPct val="90000"/>
              </a:lnSpc>
              <a:spcBef>
                <a:spcPts val="1000"/>
              </a:spcBef>
              <a:buFont typeface="Arial" panose="020B0604020202020204" pitchFamily="34" charset="0"/>
              <a:buChar char="•"/>
            </a:pPr>
            <a:endParaRPr lang="en-GB" sz="1600" b="0" i="0" kern="1200" dirty="0">
              <a:solidFill>
                <a:srgbClr val="3D5265"/>
              </a:solidFill>
              <a:effectLst/>
              <a:latin typeface="Arial" panose="020B0604020202020204" pitchFamily="34" charset="0"/>
              <a:ea typeface="+mn-ea"/>
              <a:cs typeface="Arial" panose="020B0604020202020204" pitchFamily="34" charset="0"/>
            </a:endParaRPr>
          </a:p>
        </p:txBody>
      </p:sp>
      <p:sp>
        <p:nvSpPr>
          <p:cNvPr id="1039" name="Slide Number Placeholder 3">
            <a:extLst>
              <a:ext uri="{FF2B5EF4-FFF2-40B4-BE49-F238E27FC236}">
                <a16:creationId xmlns:a16="http://schemas.microsoft.com/office/drawing/2014/main" id="{64D6BE4F-3C60-228A-27BC-98984FDD7B9F}"/>
              </a:ext>
            </a:extLst>
          </p:cNvPr>
          <p:cNvSpPr>
            <a:spLocks noGrp="1"/>
          </p:cNvSpPr>
          <p:nvPr>
            <p:ph type="sldNum" sz="quarter" idx="12"/>
          </p:nvPr>
        </p:nvSpPr>
        <p:spPr>
          <a:xfrm>
            <a:off x="4724400" y="6356350"/>
            <a:ext cx="2743200" cy="365125"/>
          </a:xfrm>
        </p:spPr>
        <p:txBody>
          <a:bodyPr/>
          <a:lstStyle/>
          <a:p>
            <a:pPr>
              <a:spcAft>
                <a:spcPts val="600"/>
              </a:spcAft>
            </a:pPr>
            <a:fld id="{3396705F-1267-0E4E-B580-E8190975AEF5}" type="slidenum">
              <a:rPr lang="en-NZ" smtClean="0"/>
              <a:pPr>
                <a:spcAft>
                  <a:spcPts val="600"/>
                </a:spcAft>
              </a:pPr>
              <a:t>8</a:t>
            </a:fld>
            <a:endParaRPr lang="en-US" sz="1200" b="0" i="0" kern="1200">
              <a:solidFill>
                <a:srgbClr val="B1BAC1"/>
              </a:solidFill>
              <a:latin typeface="Avenir Next LT Pro" panose="020B0504020202020204" pitchFamily="34" charset="77"/>
              <a:ea typeface="+mn-ea"/>
              <a:cs typeface="+mn-cs"/>
            </a:endParaRPr>
          </a:p>
        </p:txBody>
      </p:sp>
      <p:sp>
        <p:nvSpPr>
          <p:cNvPr id="2" name="Title 5">
            <a:extLst>
              <a:ext uri="{FF2B5EF4-FFF2-40B4-BE49-F238E27FC236}">
                <a16:creationId xmlns:a16="http://schemas.microsoft.com/office/drawing/2014/main" id="{6986CCB7-9BA1-CAB9-D5CA-498FEB80FB26}"/>
              </a:ext>
            </a:extLst>
          </p:cNvPr>
          <p:cNvSpPr txBox="1">
            <a:spLocks/>
          </p:cNvSpPr>
          <p:nvPr/>
        </p:nvSpPr>
        <p:spPr>
          <a:xfrm>
            <a:off x="377687" y="365125"/>
            <a:ext cx="4394337" cy="147361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i="0" kern="1200">
                <a:solidFill>
                  <a:srgbClr val="3D5265"/>
                </a:solidFill>
                <a:latin typeface="Avenir Next LT Pro" panose="020B0504020202020204" pitchFamily="34" charset="77"/>
                <a:ea typeface="+mj-ea"/>
                <a:cs typeface="Arial" panose="020B0604020202020204" pitchFamily="34" charset="0"/>
              </a:defRPr>
            </a:lvl1pPr>
          </a:lstStyle>
          <a:p>
            <a:pPr>
              <a:spcAft>
                <a:spcPts val="600"/>
              </a:spcAft>
            </a:pPr>
            <a:r>
              <a:rPr lang="en-NZ" dirty="0"/>
              <a:t>Supplemental Screening Placeholder</a:t>
            </a:r>
          </a:p>
        </p:txBody>
      </p:sp>
      <p:sp>
        <p:nvSpPr>
          <p:cNvPr id="5" name="TextBox 4">
            <a:extLst>
              <a:ext uri="{FF2B5EF4-FFF2-40B4-BE49-F238E27FC236}">
                <a16:creationId xmlns:a16="http://schemas.microsoft.com/office/drawing/2014/main" id="{01C58972-B24F-11FB-69D6-3F6DE069A3EF}"/>
              </a:ext>
            </a:extLst>
          </p:cNvPr>
          <p:cNvSpPr txBox="1"/>
          <p:nvPr/>
        </p:nvSpPr>
        <p:spPr>
          <a:xfrm>
            <a:off x="1859280" y="5004827"/>
            <a:ext cx="7825739" cy="1200329"/>
          </a:xfrm>
          <a:prstGeom prst="rect">
            <a:avLst/>
          </a:prstGeom>
          <a:solidFill>
            <a:schemeClr val="accent2"/>
          </a:solidFill>
        </p:spPr>
        <p:txBody>
          <a:bodyPr wrap="square" rtlCol="0">
            <a:spAutoFit/>
          </a:bodyPr>
          <a:lstStyle/>
          <a:p>
            <a:pPr algn="ctr"/>
            <a:r>
              <a:rPr lang="en-US" sz="2400" b="1" i="0" dirty="0">
                <a:solidFill>
                  <a:schemeClr val="bg1">
                    <a:lumMod val="50000"/>
                  </a:schemeClr>
                </a:solidFill>
                <a:effectLst/>
                <a:latin typeface="Avenir Next LT Pro" panose="020B0504020202020204" pitchFamily="34" charset="0"/>
              </a:rPr>
              <a:t>Supplemental imaging </a:t>
            </a:r>
            <a:r>
              <a:rPr lang="en-US" sz="2400" b="1" i="0">
                <a:solidFill>
                  <a:schemeClr val="bg1">
                    <a:lumMod val="50000"/>
                  </a:schemeClr>
                </a:solidFill>
                <a:effectLst/>
                <a:latin typeface="Avenir Next LT Pro" panose="020B0504020202020204" pitchFamily="34" charset="0"/>
              </a:rPr>
              <a:t>with XXXXX </a:t>
            </a:r>
            <a:r>
              <a:rPr lang="en-US" sz="2400" b="1" i="0" dirty="0">
                <a:solidFill>
                  <a:schemeClr val="bg1">
                    <a:lumMod val="50000"/>
                  </a:schemeClr>
                </a:solidFill>
                <a:effectLst/>
                <a:latin typeface="Avenir Next LT Pro" panose="020B0504020202020204" pitchFamily="34" charset="0"/>
              </a:rPr>
              <a:t>can detect cancers not seen on mammography </a:t>
            </a:r>
          </a:p>
          <a:p>
            <a:pPr algn="ctr"/>
            <a:r>
              <a:rPr lang="en-US" sz="2400" b="1" i="0" dirty="0">
                <a:solidFill>
                  <a:schemeClr val="bg1">
                    <a:lumMod val="50000"/>
                  </a:schemeClr>
                </a:solidFill>
                <a:effectLst/>
                <a:latin typeface="Avenir Next LT Pro" panose="020B0504020202020204" pitchFamily="34" charset="0"/>
              </a:rPr>
              <a:t>in this patient population</a:t>
            </a:r>
          </a:p>
        </p:txBody>
      </p:sp>
      <p:sp>
        <p:nvSpPr>
          <p:cNvPr id="3" name="Rectangle 2">
            <a:extLst>
              <a:ext uri="{FF2B5EF4-FFF2-40B4-BE49-F238E27FC236}">
                <a16:creationId xmlns:a16="http://schemas.microsoft.com/office/drawing/2014/main" id="{B622C351-92C9-6FB3-C696-F43426DAE23E}"/>
              </a:ext>
            </a:extLst>
          </p:cNvPr>
          <p:cNvSpPr/>
          <p:nvPr/>
        </p:nvSpPr>
        <p:spPr>
          <a:xfrm>
            <a:off x="7467600" y="967740"/>
            <a:ext cx="4107180" cy="297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Photo of system</a:t>
            </a:r>
          </a:p>
        </p:txBody>
      </p:sp>
    </p:spTree>
    <p:extLst>
      <p:ext uri="{BB962C8B-B14F-4D97-AF65-F5344CB8AC3E}">
        <p14:creationId xmlns:p14="http://schemas.microsoft.com/office/powerpoint/2010/main" val="3895121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23138E-3F6D-3E15-29B5-A2181145EB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68593" y="3101134"/>
            <a:ext cx="2250848" cy="1726698"/>
          </a:xfrm>
          <a:prstGeom prst="rect">
            <a:avLst/>
          </a:prstGeom>
          <a:ln w="9525">
            <a:solidFill>
              <a:schemeClr val="bg2"/>
            </a:solidFill>
          </a:ln>
        </p:spPr>
      </p:pic>
      <p:pic>
        <p:nvPicPr>
          <p:cNvPr id="6" name="Picture 5">
            <a:extLst>
              <a:ext uri="{FF2B5EF4-FFF2-40B4-BE49-F238E27FC236}">
                <a16:creationId xmlns:a16="http://schemas.microsoft.com/office/drawing/2014/main" id="{78AAAA3C-DEE9-86CA-1572-AB367AD9C5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4723" y="1796775"/>
            <a:ext cx="2343755" cy="1815430"/>
          </a:xfrm>
          <a:prstGeom prst="rect">
            <a:avLst/>
          </a:prstGeom>
          <a:ln w="9525">
            <a:solidFill>
              <a:schemeClr val="bg2"/>
            </a:solidFill>
          </a:ln>
        </p:spPr>
      </p:pic>
      <p:sp>
        <p:nvSpPr>
          <p:cNvPr id="2" name="TextBox 1">
            <a:extLst>
              <a:ext uri="{FF2B5EF4-FFF2-40B4-BE49-F238E27FC236}">
                <a16:creationId xmlns:a16="http://schemas.microsoft.com/office/drawing/2014/main" id="{49B3F62C-470A-F6C1-60BE-AD77CC466999}"/>
              </a:ext>
            </a:extLst>
          </p:cNvPr>
          <p:cNvSpPr txBox="1"/>
          <p:nvPr/>
        </p:nvSpPr>
        <p:spPr>
          <a:xfrm>
            <a:off x="2076085" y="1350723"/>
            <a:ext cx="1944571" cy="369332"/>
          </a:xfrm>
          <a:prstGeom prst="rect">
            <a:avLst/>
          </a:prstGeom>
          <a:noFill/>
        </p:spPr>
        <p:txBody>
          <a:bodyPr wrap="none" rtlCol="0">
            <a:spAutoFit/>
          </a:bodyPr>
          <a:lstStyle/>
          <a:p>
            <a:r>
              <a:rPr lang="en-US" dirty="0">
                <a:latin typeface="Avenir Next LT Pro" panose="020B0504020202020204" pitchFamily="34" charset="77"/>
              </a:rPr>
              <a:t>Tri-fold brochure</a:t>
            </a:r>
          </a:p>
        </p:txBody>
      </p:sp>
      <p:sp>
        <p:nvSpPr>
          <p:cNvPr id="9" name="TextBox 8">
            <a:extLst>
              <a:ext uri="{FF2B5EF4-FFF2-40B4-BE49-F238E27FC236}">
                <a16:creationId xmlns:a16="http://schemas.microsoft.com/office/drawing/2014/main" id="{7084735C-2C73-E01C-F547-DA8B2A85B3DD}"/>
              </a:ext>
            </a:extLst>
          </p:cNvPr>
          <p:cNvSpPr txBox="1"/>
          <p:nvPr/>
        </p:nvSpPr>
        <p:spPr>
          <a:xfrm>
            <a:off x="5633292" y="1345709"/>
            <a:ext cx="834972" cy="369332"/>
          </a:xfrm>
          <a:prstGeom prst="rect">
            <a:avLst/>
          </a:prstGeom>
          <a:noFill/>
        </p:spPr>
        <p:txBody>
          <a:bodyPr wrap="none" rtlCol="0">
            <a:spAutoFit/>
          </a:bodyPr>
          <a:lstStyle/>
          <a:p>
            <a:r>
              <a:rPr lang="en-US">
                <a:latin typeface="Avenir Next LT Pro" panose="020B0504020202020204" pitchFamily="34" charset="77"/>
              </a:rPr>
              <a:t>Poster</a:t>
            </a:r>
          </a:p>
        </p:txBody>
      </p:sp>
      <p:pic>
        <p:nvPicPr>
          <p:cNvPr id="10" name="Picture 9">
            <a:extLst>
              <a:ext uri="{FF2B5EF4-FFF2-40B4-BE49-F238E27FC236}">
                <a16:creationId xmlns:a16="http://schemas.microsoft.com/office/drawing/2014/main" id="{33274993-ABC1-5FB7-9ECB-604E3E78AF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4481" y="1796775"/>
            <a:ext cx="2295992" cy="3003728"/>
          </a:xfrm>
          <a:prstGeom prst="rect">
            <a:avLst/>
          </a:prstGeom>
          <a:ln w="9525">
            <a:solidFill>
              <a:schemeClr val="bg2"/>
            </a:solidFill>
          </a:ln>
        </p:spPr>
      </p:pic>
      <p:sp>
        <p:nvSpPr>
          <p:cNvPr id="16" name="TextBox 15">
            <a:extLst>
              <a:ext uri="{FF2B5EF4-FFF2-40B4-BE49-F238E27FC236}">
                <a16:creationId xmlns:a16="http://schemas.microsoft.com/office/drawing/2014/main" id="{65722762-4255-68B3-9AF2-89F3BAF859EB}"/>
              </a:ext>
            </a:extLst>
          </p:cNvPr>
          <p:cNvSpPr txBox="1"/>
          <p:nvPr/>
        </p:nvSpPr>
        <p:spPr>
          <a:xfrm>
            <a:off x="8080900" y="1327018"/>
            <a:ext cx="1055610" cy="369332"/>
          </a:xfrm>
          <a:prstGeom prst="rect">
            <a:avLst/>
          </a:prstGeom>
          <a:noFill/>
        </p:spPr>
        <p:txBody>
          <a:bodyPr wrap="none" rtlCol="0">
            <a:spAutoFit/>
          </a:bodyPr>
          <a:lstStyle/>
          <a:p>
            <a:r>
              <a:rPr lang="en-US">
                <a:latin typeface="Avenir Next LT Pro" panose="020B0504020202020204" pitchFamily="34" charset="77"/>
              </a:rPr>
              <a:t>Website</a:t>
            </a:r>
          </a:p>
        </p:txBody>
      </p:sp>
      <p:pic>
        <p:nvPicPr>
          <p:cNvPr id="18" name="Picture 17">
            <a:extLst>
              <a:ext uri="{FF2B5EF4-FFF2-40B4-BE49-F238E27FC236}">
                <a16:creationId xmlns:a16="http://schemas.microsoft.com/office/drawing/2014/main" id="{B7D5B033-777A-FBD4-3216-CDFFE9B252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81877" y="1796775"/>
            <a:ext cx="1476067" cy="2008515"/>
          </a:xfrm>
          <a:prstGeom prst="rect">
            <a:avLst/>
          </a:prstGeom>
        </p:spPr>
      </p:pic>
      <p:pic>
        <p:nvPicPr>
          <p:cNvPr id="20" name="Picture 19">
            <a:extLst>
              <a:ext uri="{FF2B5EF4-FFF2-40B4-BE49-F238E27FC236}">
                <a16:creationId xmlns:a16="http://schemas.microsoft.com/office/drawing/2014/main" id="{6977A5E0-84BA-A27A-D62E-0BBFA6FBD1E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9137" y="3785755"/>
            <a:ext cx="1476067" cy="2002190"/>
          </a:xfrm>
          <a:prstGeom prst="rect">
            <a:avLst/>
          </a:prstGeom>
        </p:spPr>
      </p:pic>
      <p:sp>
        <p:nvSpPr>
          <p:cNvPr id="21" name="TextBox 20">
            <a:extLst>
              <a:ext uri="{FF2B5EF4-FFF2-40B4-BE49-F238E27FC236}">
                <a16:creationId xmlns:a16="http://schemas.microsoft.com/office/drawing/2014/main" id="{43C005E6-73A4-0D71-563F-5CE152BE668D}"/>
              </a:ext>
            </a:extLst>
          </p:cNvPr>
          <p:cNvSpPr txBox="1"/>
          <p:nvPr/>
        </p:nvSpPr>
        <p:spPr>
          <a:xfrm>
            <a:off x="7725673" y="5840190"/>
            <a:ext cx="1848713"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1" strike="noStrike" kern="1200" cap="none" spc="0" normalizeH="0" baseline="0" noProof="0">
                <a:ln>
                  <a:noFill/>
                </a:ln>
                <a:solidFill>
                  <a:schemeClr val="accent1"/>
                </a:solidFill>
                <a:effectLst/>
                <a:uLnTx/>
                <a:uFillTx/>
                <a:latin typeface="Avenir Next LT Pro" panose="020B0504020202020204" pitchFamily="34" charset="0"/>
                <a:ea typeface="Calibri" panose="020F0502020204030204" pitchFamily="34" charset="0"/>
              </a:rPr>
              <a:t>Volparadensity.com</a:t>
            </a:r>
          </a:p>
        </p:txBody>
      </p:sp>
      <p:sp>
        <p:nvSpPr>
          <p:cNvPr id="3" name="TextBox 2">
            <a:extLst>
              <a:ext uri="{FF2B5EF4-FFF2-40B4-BE49-F238E27FC236}">
                <a16:creationId xmlns:a16="http://schemas.microsoft.com/office/drawing/2014/main" id="{170C44BF-06C2-EAFC-ABFC-BF2B21BB6C5E}"/>
              </a:ext>
            </a:extLst>
          </p:cNvPr>
          <p:cNvSpPr txBox="1"/>
          <p:nvPr/>
        </p:nvSpPr>
        <p:spPr>
          <a:xfrm>
            <a:off x="2947077" y="5168052"/>
            <a:ext cx="2002792" cy="923330"/>
          </a:xfrm>
          <a:prstGeom prst="rect">
            <a:avLst/>
          </a:prstGeom>
          <a:noFill/>
        </p:spPr>
        <p:txBody>
          <a:bodyPr wrap="square" rtlCol="0">
            <a:spAutoFit/>
          </a:bodyPr>
          <a:lstStyle/>
          <a:p>
            <a:r>
              <a:rPr lang="en-US" dirty="0">
                <a:latin typeface="Avenir Next LT Pro" panose="020B0504020202020204" pitchFamily="34" charset="77"/>
              </a:rPr>
              <a:t>Reception desk/ Technologist script</a:t>
            </a:r>
          </a:p>
        </p:txBody>
      </p:sp>
      <p:pic>
        <p:nvPicPr>
          <p:cNvPr id="7" name="Picture 6">
            <a:extLst>
              <a:ext uri="{FF2B5EF4-FFF2-40B4-BE49-F238E27FC236}">
                <a16:creationId xmlns:a16="http://schemas.microsoft.com/office/drawing/2014/main" id="{3CD597B5-1F1C-A3AC-1DF0-FC52905658E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511737" y="5057651"/>
            <a:ext cx="1336613" cy="1183124"/>
          </a:xfrm>
          <a:prstGeom prst="rect">
            <a:avLst/>
          </a:prstGeom>
        </p:spPr>
      </p:pic>
      <p:sp>
        <p:nvSpPr>
          <p:cNvPr id="5" name="Title 4">
            <a:extLst>
              <a:ext uri="{FF2B5EF4-FFF2-40B4-BE49-F238E27FC236}">
                <a16:creationId xmlns:a16="http://schemas.microsoft.com/office/drawing/2014/main" id="{85F654D8-7255-EE42-98E6-D6721E536A8E}"/>
              </a:ext>
            </a:extLst>
          </p:cNvPr>
          <p:cNvSpPr>
            <a:spLocks noGrp="1"/>
          </p:cNvSpPr>
          <p:nvPr>
            <p:ph type="title"/>
          </p:nvPr>
        </p:nvSpPr>
        <p:spPr/>
        <p:txBody>
          <a:bodyPr/>
          <a:lstStyle/>
          <a:p>
            <a:r>
              <a:rPr lang="en-US"/>
              <a:t>Patient education materials</a:t>
            </a:r>
          </a:p>
        </p:txBody>
      </p:sp>
      <p:sp>
        <p:nvSpPr>
          <p:cNvPr id="19" name="Slide Number Placeholder 3">
            <a:extLst>
              <a:ext uri="{FF2B5EF4-FFF2-40B4-BE49-F238E27FC236}">
                <a16:creationId xmlns:a16="http://schemas.microsoft.com/office/drawing/2014/main" id="{A6C67F5E-6584-704F-BCD0-FF90F6EE8AA6}"/>
              </a:ext>
            </a:extLst>
          </p:cNvPr>
          <p:cNvSpPr>
            <a:spLocks noGrp="1"/>
          </p:cNvSpPr>
          <p:nvPr>
            <p:ph type="sldNum" sz="quarter" idx="12"/>
          </p:nvPr>
        </p:nvSpPr>
        <p:spPr>
          <a:xfrm>
            <a:off x="4724400" y="6356350"/>
            <a:ext cx="2743200" cy="365125"/>
          </a:xfrm>
        </p:spPr>
        <p:txBody>
          <a:bodyPr/>
          <a:lstStyle/>
          <a:p>
            <a:fld id="{3396705F-1267-0E4E-B580-E8190975AEF5}" type="slidenum">
              <a:rPr lang="en-NZ" smtClean="0"/>
              <a:pPr/>
              <a:t>9</a:t>
            </a:fld>
            <a:endParaRPr lang="en-US" dirty="0"/>
          </a:p>
        </p:txBody>
      </p:sp>
    </p:spTree>
    <p:extLst>
      <p:ext uri="{BB962C8B-B14F-4D97-AF65-F5344CB8AC3E}">
        <p14:creationId xmlns:p14="http://schemas.microsoft.com/office/powerpoint/2010/main" val="3777214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olpara">
  <a:themeElements>
    <a:clrScheme name="Volpara">
      <a:dk1>
        <a:srgbClr val="3C5164"/>
      </a:dk1>
      <a:lt1>
        <a:srgbClr val="FFFFFF"/>
      </a:lt1>
      <a:dk2>
        <a:srgbClr val="989A9A"/>
      </a:dk2>
      <a:lt2>
        <a:srgbClr val="D6D7D7"/>
      </a:lt2>
      <a:accent1>
        <a:srgbClr val="00E0FF"/>
      </a:accent1>
      <a:accent2>
        <a:srgbClr val="99F3FF"/>
      </a:accent2>
      <a:accent3>
        <a:srgbClr val="0DE8C3"/>
      </a:accent3>
      <a:accent4>
        <a:srgbClr val="9EF6E7"/>
      </a:accent4>
      <a:accent5>
        <a:srgbClr val="5988E3"/>
      </a:accent5>
      <a:accent6>
        <a:srgbClr val="BCCFF3"/>
      </a:accent6>
      <a:hlink>
        <a:srgbClr val="006EB3"/>
      </a:hlink>
      <a:folHlink>
        <a:srgbClr val="5988E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olpara" id="{560F92C6-DDC1-3447-9B0E-CDAF162C15C2}" vid="{358D8578-1680-1B40-81DE-EAF6AFF58B66}"/>
    </a:ext>
  </a:extLst>
</a:theme>
</file>

<file path=ppt/theme/theme2.xml><?xml version="1.0" encoding="utf-8"?>
<a:theme xmlns:a="http://schemas.openxmlformats.org/drawingml/2006/main" name="1_Volpara">
  <a:themeElements>
    <a:clrScheme name="Custom 42">
      <a:dk1>
        <a:srgbClr val="3C5164"/>
      </a:dk1>
      <a:lt1>
        <a:srgbClr val="FFFFFF"/>
      </a:lt1>
      <a:dk2>
        <a:srgbClr val="989A9A"/>
      </a:dk2>
      <a:lt2>
        <a:srgbClr val="D6D7D7"/>
      </a:lt2>
      <a:accent1>
        <a:srgbClr val="00E0FF"/>
      </a:accent1>
      <a:accent2>
        <a:srgbClr val="99F3FF"/>
      </a:accent2>
      <a:accent3>
        <a:srgbClr val="0DE8C3"/>
      </a:accent3>
      <a:accent4>
        <a:srgbClr val="9EF6E7"/>
      </a:accent4>
      <a:accent5>
        <a:srgbClr val="5988E3"/>
      </a:accent5>
      <a:accent6>
        <a:srgbClr val="BCCFF3"/>
      </a:accent6>
      <a:hlink>
        <a:srgbClr val="00DFFF"/>
      </a:hlink>
      <a:folHlink>
        <a:srgbClr val="00D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olpara" id="{560F92C6-DDC1-3447-9B0E-CDAF162C15C2}" vid="{358D8578-1680-1B40-81DE-EAF6AFF58B66}"/>
    </a:ext>
  </a:extLst>
</a:theme>
</file>

<file path=ppt/theme/theme3.xml><?xml version="1.0" encoding="utf-8"?>
<a:theme xmlns:a="http://schemas.openxmlformats.org/drawingml/2006/main" name="1_Office Theme">
  <a:themeElements>
    <a:clrScheme name="Custom 43">
      <a:dk1>
        <a:srgbClr val="3C5164"/>
      </a:dk1>
      <a:lt1>
        <a:srgbClr val="FFFFFF"/>
      </a:lt1>
      <a:dk2>
        <a:srgbClr val="989A9A"/>
      </a:dk2>
      <a:lt2>
        <a:srgbClr val="D6D7D7"/>
      </a:lt2>
      <a:accent1>
        <a:srgbClr val="00E0FF"/>
      </a:accent1>
      <a:accent2>
        <a:srgbClr val="99F3FF"/>
      </a:accent2>
      <a:accent3>
        <a:srgbClr val="0DE8C3"/>
      </a:accent3>
      <a:accent4>
        <a:srgbClr val="9EF6E7"/>
      </a:accent4>
      <a:accent5>
        <a:srgbClr val="5988E3"/>
      </a:accent5>
      <a:accent6>
        <a:srgbClr val="BCCFF3"/>
      </a:accent6>
      <a:hlink>
        <a:srgbClr val="00DFFF"/>
      </a:hlink>
      <a:folHlink>
        <a:srgbClr val="00D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13cc94e454a4cfe9a38251cf85aecd7 xmlns="44dbcaef-202f-4854-b324-a0cfdf88a704">
      <Terms xmlns="http://schemas.microsoft.com/office/infopath/2007/PartnerControls"/>
    </p13cc94e454a4cfe9a38251cf85aecd7>
    <TaxCatchAll xmlns="44dbcaef-202f-4854-b324-a0cfdf88a704" xsi:nil="true"/>
    <lcf76f155ced4ddcb4097134ff3c332f xmlns="021e9a49-5f7f-4a61-b0b4-d56b12079dc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662400EA0F3D4B89CB7DBC71703CB4" ma:contentTypeVersion="13" ma:contentTypeDescription="Create a new document." ma:contentTypeScope="" ma:versionID="6d505785c8b5b916dba6d48b7c4a5f3f">
  <xsd:schema xmlns:xsd="http://www.w3.org/2001/XMLSchema" xmlns:xs="http://www.w3.org/2001/XMLSchema" xmlns:p="http://schemas.microsoft.com/office/2006/metadata/properties" xmlns:ns2="021e9a49-5f7f-4a61-b0b4-d56b12079dcb" xmlns:ns3="572b6c68-3aad-419c-a822-f0e18244cdda" xmlns:ns4="44dbcaef-202f-4854-b324-a0cfdf88a704" targetNamespace="http://schemas.microsoft.com/office/2006/metadata/properties" ma:root="true" ma:fieldsID="97573fbfce40fc5597fe5ea0b5234257" ns2:_="" ns3:_="" ns4:_="">
    <xsd:import namespace="021e9a49-5f7f-4a61-b0b4-d56b12079dcb"/>
    <xsd:import namespace="572b6c68-3aad-419c-a822-f0e18244cdda"/>
    <xsd:import namespace="44dbcaef-202f-4854-b324-a0cfdf88a704"/>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MediaServiceLocation" minOccurs="0"/>
                <xsd:element ref="ns4:p13cc94e454a4cfe9a38251cf85aecd7" minOccurs="0"/>
                <xsd:element ref="ns4:TaxCatchAll" minOccurs="0"/>
                <xsd:element ref="ns4:TaxCatchAllLabe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21e9a49-5f7f-4a61-b0b4-d56b12079d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LengthInSeconds" ma:index="16"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e2a7ffd-898c-40d6-b46f-b360de42100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72b6c68-3aad-419c-a822-f0e18244cdda" elementFormDefault="qualified">
    <xsd:import namespace="http://schemas.microsoft.com/office/2006/documentManagement/types"/>
    <xsd:import namespace="http://schemas.microsoft.com/office/infopath/2007/PartnerControls"/>
    <xsd:element name="SharedWithUsers" ma:index="14"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4dbcaef-202f-4854-b324-a0cfdf88a704" elementFormDefault="qualified">
    <xsd:import namespace="http://schemas.microsoft.com/office/2006/documentManagement/types"/>
    <xsd:import namespace="http://schemas.microsoft.com/office/infopath/2007/PartnerControls"/>
    <xsd:element name="p13cc94e454a4cfe9a38251cf85aecd7" ma:index="18" nillable="true" ma:taxonomy="true" ma:internalName="p13cc94e454a4cfe9a38251cf85aecd7" ma:taxonomyFieldName="ISO_x0020_Tag" ma:displayName="ISO Tag" ma:default="" ma:fieldId="{913cc94e-454a-4cfe-9a38-251cf85aecd7}" ma:sspId="de2a7ffd-898c-40d6-b46f-b360de421003" ma:termSetId="52ceb387-309a-42ad-8e25-af2e349e8a0e" ma:anchorId="00000000-0000-0000-0000-000000000000" ma:open="false" ma:isKeyword="false">
      <xsd:complexType>
        <xsd:sequence>
          <xsd:element ref="pc:Terms" minOccurs="0" maxOccurs="1"/>
        </xsd:sequence>
      </xsd:complexType>
    </xsd:element>
    <xsd:element name="TaxCatchAll" ma:index="19" nillable="true" ma:displayName="Taxonomy Catch All Column" ma:hidden="true" ma:list="{329929cf-7c99-4078-afea-f19d4b5508e4}" ma:internalName="TaxCatchAll" ma:showField="CatchAllData" ma:web="572b6c68-3aad-419c-a822-f0e18244cdda">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329929cf-7c99-4078-afea-f19d4b5508e4}" ma:internalName="TaxCatchAllLabel" ma:readOnly="true" ma:showField="CatchAllDataLabel" ma:web="572b6c68-3aad-419c-a822-f0e18244c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2B2A6-C32A-43BA-8142-AA69A13BBA4A}">
  <ds:schemaRefs>
    <ds:schemaRef ds:uri="http://schemas.microsoft.com/office/2006/metadata/properties"/>
    <ds:schemaRef ds:uri="http://schemas.microsoft.com/office/infopath/2007/PartnerControls"/>
    <ds:schemaRef ds:uri="44dbcaef-202f-4854-b324-a0cfdf88a704"/>
    <ds:schemaRef ds:uri="021e9a49-5f7f-4a61-b0b4-d56b12079dcb"/>
  </ds:schemaRefs>
</ds:datastoreItem>
</file>

<file path=customXml/itemProps2.xml><?xml version="1.0" encoding="utf-8"?>
<ds:datastoreItem xmlns:ds="http://schemas.openxmlformats.org/officeDocument/2006/customXml" ds:itemID="{D0C5A6F7-1E8B-4F32-A6A6-B5CC7E8AEA1C}">
  <ds:schemaRefs>
    <ds:schemaRef ds:uri="http://schemas.microsoft.com/sharepoint/v3/contenttype/forms"/>
  </ds:schemaRefs>
</ds:datastoreItem>
</file>

<file path=customXml/itemProps3.xml><?xml version="1.0" encoding="utf-8"?>
<ds:datastoreItem xmlns:ds="http://schemas.openxmlformats.org/officeDocument/2006/customXml" ds:itemID="{70A4085A-9948-4812-A902-404C74B9CF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21e9a49-5f7f-4a61-b0b4-d56b12079dcb"/>
    <ds:schemaRef ds:uri="572b6c68-3aad-419c-a822-f0e18244cdda"/>
    <ds:schemaRef ds:uri="44dbcaef-202f-4854-b324-a0cfdf88a70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3037</TotalTime>
  <Words>1351</Words>
  <Application>Microsoft Office PowerPoint</Application>
  <PresentationFormat>Widescreen</PresentationFormat>
  <Paragraphs>200</Paragraphs>
  <Slides>15</Slides>
  <Notes>9</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15</vt:i4>
      </vt:variant>
    </vt:vector>
  </HeadingPairs>
  <TitlesOfParts>
    <vt:vector size="28" baseType="lpstr">
      <vt:lpstr>Arial</vt:lpstr>
      <vt:lpstr>Avenir Next LT Pro</vt:lpstr>
      <vt:lpstr>Avenir Next LT Pro Demi</vt:lpstr>
      <vt:lpstr>Bookmania</vt:lpstr>
      <vt:lpstr>Calibri</vt:lpstr>
      <vt:lpstr>Century Gothic</vt:lpstr>
      <vt:lpstr>GE Inspira Sans</vt:lpstr>
      <vt:lpstr>Segoe UI</vt:lpstr>
      <vt:lpstr>Segoe UI Light</vt:lpstr>
      <vt:lpstr>Segoe UI Semilight</vt:lpstr>
      <vt:lpstr>Volpara</vt:lpstr>
      <vt:lpstr>1_Volpara</vt:lpstr>
      <vt:lpstr>1_Office Theme</vt:lpstr>
      <vt:lpstr>Personalizing Breast Health</vt:lpstr>
      <vt:lpstr>The clinical problem of breast density</vt:lpstr>
      <vt:lpstr>Risk associated with dense breasts</vt:lpstr>
      <vt:lpstr>Most states require providers to inform about breast density</vt:lpstr>
      <vt:lpstr>Precise density matters </vt:lpstr>
      <vt:lpstr>Assessing breast  composition volumetrically </vt:lpstr>
      <vt:lpstr>PowerPoint Presentation</vt:lpstr>
      <vt:lpstr>PowerPoint Presentation</vt:lpstr>
      <vt:lpstr>Patient education materials</vt:lpstr>
      <vt:lpstr>Volpara Scorecard ref physician / community tools</vt:lpstr>
      <vt:lpstr>Pocket card – referring physician tool to use with patients</vt:lpstr>
      <vt:lpstr>Supplemental screening</vt:lpstr>
      <vt:lpstr>Addendum</vt:lpstr>
      <vt:lpstr>PowerPoint Presentation</vt:lpstr>
      <vt:lpstr>Support for supplemental screening for dense breasts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MaryAnne Molter</dc:creator>
  <cp:lastModifiedBy>Olivia Jerram</cp:lastModifiedBy>
  <cp:revision>4</cp:revision>
  <dcterms:created xsi:type="dcterms:W3CDTF">2022-07-26T21:43:42Z</dcterms:created>
  <dcterms:modified xsi:type="dcterms:W3CDTF">2022-10-24T14:01:16Z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0x010100FF662400EA0F3D4B89CB7DBC71703CB4</vt:lpwstr>
  </property>
</Properties>
</file>