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147375323" r:id="rId6"/>
    <p:sldId id="1358" r:id="rId7"/>
    <p:sldId id="1299" r:id="rId8"/>
    <p:sldId id="2065548374" r:id="rId9"/>
    <p:sldId id="8570" r:id="rId10"/>
    <p:sldId id="2065548375" r:id="rId11"/>
    <p:sldId id="8524" r:id="rId12"/>
    <p:sldId id="214737532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F5FF"/>
    <a:srgbClr val="6C7485"/>
    <a:srgbClr val="758191"/>
    <a:srgbClr val="758696"/>
    <a:srgbClr val="4D6780"/>
    <a:srgbClr val="5C7C99"/>
    <a:srgbClr val="3D5265"/>
    <a:srgbClr val="B1BA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017E0A-A2EE-419D-9EEA-62EB4A0234A3}" v="4" dt="2023-09-14T16:36:41.5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6327"/>
  </p:normalViewPr>
  <p:slideViewPr>
    <p:cSldViewPr snapToGrid="0" snapToObjects="1">
      <p:cViewPr varScale="1">
        <p:scale>
          <a:sx n="91" d="100"/>
          <a:sy n="91" d="100"/>
        </p:scale>
        <p:origin x="10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61FEF-664E-D849-B21D-FFB2E266E1EC}" type="datetimeFigureOut">
              <a:rPr lang="en-US" smtClean="0"/>
              <a:t>9/11/2023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70514-56F6-2142-A484-D90498676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1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Why so inconsistent?  </a:t>
            </a:r>
          </a:p>
          <a:p>
            <a:endParaRPr lang="en-US"/>
          </a:p>
          <a:p>
            <a:r>
              <a:rPr lang="en-US"/>
              <a:t>Unlike other body parts, the breast is variable across women and populations, making positioning a unique and challenging task (For example positioning the breast is different from positioning an ankle or wrist, etc.)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570514-56F6-2142-A484-D90498676B3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243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>
                <a:cs typeface="Calibri"/>
              </a:rPr>
              <a:t>Volpara Analytics is the first and only automated software to provide a comprehensive and objective assessment of both positioning and compression quality on every mammogram.  It assesses and scores every CC and MLO image sent to the radiologist.   Volpara Analytics uses a set of metrics to determine high quality positioning and measures compression performance based on pressure rather than force.</a:t>
            </a:r>
          </a:p>
          <a:p>
            <a:endParaRPr lang="en-AU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047FB-67DD-4EBF-99ED-77B90F28F21A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8578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3B3EEB-BA95-4D25-B1DC-8804EC83AAF8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714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* https://</a:t>
            </a:r>
            <a:r>
              <a:rPr lang="en-US" sz="1200" err="1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en.wikipedia.org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/wiki/</a:t>
            </a:r>
            <a:r>
              <a:rPr lang="en-US" sz="1200" err="1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Reinforcement#Reinforcement_versus_punishment</a:t>
            </a:r>
            <a:endParaRPr lang="en-US" sz="1200">
              <a:solidFill>
                <a:schemeClr val="tx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AU">
                <a:cs typeface="Calibri"/>
              </a:rPr>
              <a:t>\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047FB-67DD-4EBF-99ED-77B90F28F21A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0826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Volpara Analytics acts as your personal mentor, providing you objective and consistent data which aims to produce high quality breast imaging to enhance your current quality program.</a:t>
            </a:r>
          </a:p>
          <a:p>
            <a:r>
              <a:rPr lang="en-AU"/>
              <a:t>Analytics will allow for frequent and regular self guided evaluation and can be used as a guide to provide a pathway for skill advancement</a:t>
            </a:r>
          </a:p>
          <a:p>
            <a:endParaRPr lang="en-AU"/>
          </a:p>
          <a:p>
            <a:r>
              <a:rPr lang="en-AU"/>
              <a:t>GOAL: Improve the clinical performance of mammography resulting in a consistent and enhanced patient experience. </a:t>
            </a: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047FB-67DD-4EBF-99ED-77B90F28F21A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2369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* https://</a:t>
            </a:r>
            <a:r>
              <a:rPr lang="en-US" sz="1200" err="1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en.wikipedia.org</a:t>
            </a:r>
            <a:r>
              <a:rPr lang="en-US" sz="120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/wiki/</a:t>
            </a:r>
            <a:r>
              <a:rPr lang="en-US" sz="1200" err="1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Reinforcement#Reinforcement_versus_punishment</a:t>
            </a:r>
            <a:endParaRPr lang="en-US" sz="1200">
              <a:solidFill>
                <a:schemeClr val="tx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AU">
                <a:cs typeface="Calibri"/>
              </a:rPr>
              <a:t>\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7047FB-67DD-4EBF-99ED-77B90F28F21A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20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3D52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3B95F-0AC0-944C-AB43-5AF62C4D2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339547"/>
            <a:ext cx="9144000" cy="1333293"/>
          </a:xfrm>
        </p:spPr>
        <p:txBody>
          <a:bodyPr anchor="b"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71B498-D509-C74A-AF2E-5514B6E35E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780721"/>
            <a:ext cx="9144000" cy="94421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venir Next LT Pro" panose="020B0504020202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05DF7-240D-CD49-9C29-81E39819C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7315200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6027BEF-C9B0-7B44-8592-A6825406A23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2380261"/>
            <a:ext cx="3098904" cy="85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969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10EF3-EC55-5443-93F3-3CEA200AA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365125"/>
            <a:ext cx="10976113" cy="84744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5DD0-3E6A-2B43-BF82-CF603B504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1550504"/>
            <a:ext cx="10976113" cy="4626459"/>
          </a:xfrm>
        </p:spPr>
        <p:txBody>
          <a:bodyPr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9410D-B01E-AC49-A828-DA7FB48F4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65671D5F-8885-494B-8345-0EE673D8185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34586"/>
            <a:ext cx="1333500" cy="39608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406B6B1-65F6-A54A-801B-134B3E4F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20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Pr>
        <a:solidFill>
          <a:srgbClr val="3D52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214E177-113C-394E-94B6-FDA391B57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89D5FD-862E-6B48-85EA-014E850DD9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339547"/>
            <a:ext cx="9144000" cy="1333293"/>
          </a:xfrm>
        </p:spPr>
        <p:txBody>
          <a:bodyPr anchor="b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60E0F44-614D-2F45-878D-D52638738D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780721"/>
            <a:ext cx="9144000" cy="94421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Avenir Next LT Pro" panose="020B0504020202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3AB787E5-4C2F-DB43-9BF9-F41F07707E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55103"/>
            <a:ext cx="1333500" cy="36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4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7109B-24AA-3946-9C05-7C9DEE20BF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0939" y="1391961"/>
            <a:ext cx="5181600" cy="4765606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C40B82-E4DC-DC4B-83D6-4CD7A94281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11357"/>
            <a:ext cx="5181600" cy="4765606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494DD1E-6097-1E40-A59E-2298101D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A4BE736D-84E8-7C46-81DB-F45141F91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34586"/>
            <a:ext cx="1333500" cy="396089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91EC447-EE3A-E741-8B29-2B4A2B8A4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D98A6A-6D3B-3F46-BF77-3EBFD067B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365125"/>
            <a:ext cx="10976113" cy="84744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17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1C43CD0-F56B-F944-AE8C-74A98706B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5699E18-669A-B24A-BD3F-2BB68EE043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34586"/>
            <a:ext cx="1333500" cy="39608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F968FD1-D029-4D4B-9EE0-09662878A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A56442E-497F-FB4B-B83F-2BDD02089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365125"/>
            <a:ext cx="10976113" cy="84744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05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B49BED-12DD-3749-8859-129865E79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7688" y="2057400"/>
            <a:ext cx="43943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3D5265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C63FCD-3B37-9F45-9001-DDF635FDB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2A589A2E-B52F-3046-8B8F-8A263F392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34586"/>
            <a:ext cx="1333500" cy="39608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C9C6B88-07DD-1B49-BAFB-1241D07F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A992BC1-2AAD-1147-A98F-E79DE8A1C1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69557"/>
            <a:ext cx="6172200" cy="539149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6D8D5C9-A9D0-CA4F-AF34-16072FC99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8" y="469557"/>
            <a:ext cx="4394337" cy="1396313"/>
          </a:xfrm>
        </p:spPr>
        <p:txBody>
          <a:bodyPr anchor="b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6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2540517-246A-1B4B-83D9-0DD4499FEDBD}"/>
              </a:ext>
            </a:extLst>
          </p:cNvPr>
          <p:cNvSpPr/>
          <p:nvPr userDrawn="1"/>
        </p:nvSpPr>
        <p:spPr>
          <a:xfrm>
            <a:off x="0" y="0"/>
            <a:ext cx="4967416" cy="6858000"/>
          </a:xfrm>
          <a:prstGeom prst="rect">
            <a:avLst/>
          </a:prstGeom>
          <a:solidFill>
            <a:srgbClr val="4D6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B49BED-12DD-3749-8859-129865E79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7688" y="2088292"/>
            <a:ext cx="4394337" cy="3780696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CC63FCD-3B37-9F45-9001-DDF635FDB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2A589A2E-B52F-3046-8B8F-8A263F392E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34586"/>
            <a:ext cx="1333500" cy="396089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C9C6B88-07DD-1B49-BAFB-1241D07F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1A992BC1-2AAD-1147-A98F-E79DE8A1C1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630195"/>
            <a:ext cx="6699043" cy="52308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8F8E2F8-21D9-9143-BE4A-70D57F29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8" y="469557"/>
            <a:ext cx="4394337" cy="1396313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931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side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10EF3-EC55-5443-93F3-3CEA200AA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365125"/>
            <a:ext cx="8346183" cy="847449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5DD0-3E6A-2B43-BF82-CF603B504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1550504"/>
            <a:ext cx="8346183" cy="4626459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9410D-B01E-AC49-A828-DA7FB48F4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</p:spPr>
        <p:txBody>
          <a:bodyPr/>
          <a:lstStyle/>
          <a:p>
            <a:r>
              <a:rPr lang="en-US" dirty="0"/>
              <a:t>Strictly confidential. Internal use only.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406B6B1-65F6-A54A-801B-134B3E4F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396705F-1267-0E4E-B580-E8190975AEF5}" type="slidenum">
              <a:rPr lang="en-NZ" smtClean="0"/>
              <a:pPr/>
              <a:t>‹#›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530B0F-72E9-CC40-9F59-B672AE13F762}"/>
              </a:ext>
            </a:extLst>
          </p:cNvPr>
          <p:cNvSpPr/>
          <p:nvPr userDrawn="1"/>
        </p:nvSpPr>
        <p:spPr>
          <a:xfrm>
            <a:off x="8933934" y="0"/>
            <a:ext cx="3258065" cy="6858000"/>
          </a:xfrm>
          <a:prstGeom prst="rect">
            <a:avLst/>
          </a:prstGeom>
          <a:solidFill>
            <a:srgbClr val="4D6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0E275B9-7726-434E-83EC-737311EA9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8714" y="1550504"/>
            <a:ext cx="2827895" cy="4318484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C0392224-A7C9-A14D-988B-994C67A9DD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731" y="6355103"/>
            <a:ext cx="1333500" cy="366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81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10EF3-EC55-5443-93F3-3CEA200AA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365125"/>
            <a:ext cx="8346183" cy="84744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5DD0-3E6A-2B43-BF82-CF603B504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7" y="1550504"/>
            <a:ext cx="8346183" cy="4626459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9410D-B01E-AC49-A828-DA7FB48F4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688" y="6356350"/>
            <a:ext cx="3796748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406B6B1-65F6-A54A-801B-134B3E4F5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lang="en-NZ" sz="1200" b="0" i="0" kern="1200" smtClean="0">
                <a:solidFill>
                  <a:srgbClr val="B1BAC1"/>
                </a:solidFill>
                <a:latin typeface="Avenir Next LT Pro" panose="020B0504020202020204" pitchFamily="34" charset="77"/>
                <a:ea typeface="+mn-ea"/>
                <a:cs typeface="+mn-cs"/>
              </a:defRPr>
            </a:lvl1pPr>
          </a:lstStyle>
          <a:p>
            <a:fld id="{35FD7419-A619-4824-99EF-3F7F99C8E632}" type="slidenum">
              <a:rPr lang="en-NZ" smtClean="0"/>
              <a:t>‹#›</a:t>
            </a:fld>
            <a:endParaRPr lang="en-NZ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530B0F-72E9-CC40-9F59-B672AE13F762}"/>
              </a:ext>
            </a:extLst>
          </p:cNvPr>
          <p:cNvSpPr/>
          <p:nvPr/>
        </p:nvSpPr>
        <p:spPr>
          <a:xfrm>
            <a:off x="8933935" y="0"/>
            <a:ext cx="3258065" cy="6858000"/>
          </a:xfrm>
          <a:prstGeom prst="rect">
            <a:avLst/>
          </a:prstGeom>
          <a:solidFill>
            <a:srgbClr val="99F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60E275B9-7726-434E-83EC-737311EA9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8714" y="1550504"/>
            <a:ext cx="2827895" cy="4318484"/>
          </a:xfrm>
        </p:spPr>
        <p:txBody>
          <a:bodyPr/>
          <a:lstStyle>
            <a:lvl1pPr marL="0" indent="0">
              <a:buNone/>
              <a:defRPr sz="1600">
                <a:solidFill>
                  <a:srgbClr val="3D5265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DA0ACAA6-86A8-E34C-8ECF-3BFDB191E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267" y="6356349"/>
            <a:ext cx="1328964" cy="3651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6C42D0-D5AF-4646-B271-C7FA845E138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0667492" y="6359662"/>
            <a:ext cx="146551" cy="11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32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02A569-A264-E342-A4EF-CC1CE38B4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5DF288-42EF-C54B-872E-C3B4E2E57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2A350-918C-0049-8C34-F96B76935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29883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B1BAC1"/>
                </a:solidFill>
                <a:latin typeface="Avenir Next LT Pro" panose="020B0504020202020204" pitchFamily="34" charset="77"/>
              </a:defRPr>
            </a:lvl1pPr>
          </a:lstStyle>
          <a:p>
            <a:r>
              <a:rPr lang="en-US" dirty="0"/>
              <a:t>Strictly confidential. Internal use only.</a:t>
            </a:r>
          </a:p>
        </p:txBody>
      </p:sp>
    </p:spTree>
    <p:extLst>
      <p:ext uri="{BB962C8B-B14F-4D97-AF65-F5344CB8AC3E}">
        <p14:creationId xmlns:p14="http://schemas.microsoft.com/office/powerpoint/2010/main" val="128973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6" r:id="rId6"/>
    <p:sldLayoutId id="2147483657" r:id="rId7"/>
    <p:sldLayoutId id="2147483658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rgbClr val="3D5265"/>
          </a:solidFill>
          <a:latin typeface="Avenir Next LT Pro" panose="020B0504020202020204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3D526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D526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D526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D526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D526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tiff"/><Relationship Id="rId4" Type="http://schemas.openxmlformats.org/officeDocument/2006/relationships/image" Target="../media/image20.png"/><Relationship Id="rId9" Type="http://schemas.openxmlformats.org/officeDocument/2006/relationships/image" Target="../media/image25.tiff"/><Relationship Id="rId1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C480D-56B1-F749-AA02-EB6F192C17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Matter" panose="00000500000000000000" pitchFamily="50" charset="0"/>
              </a:rPr>
              <a:t>Analytics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E7E287E-37B3-44CC-8237-F2F58BBF07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Referring Physician 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55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3B0A3-7A23-D64A-98A5-8E83C548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6705F-1267-0E4E-B580-E8190975AEF5}" type="slidenum">
              <a:rPr lang="en-NZ" smtClean="0"/>
              <a:pPr/>
              <a:t>2</a:t>
            </a:fld>
            <a:endParaRPr lang="en-US" sz="1200" b="0" i="0" kern="1200" dirty="0">
              <a:solidFill>
                <a:srgbClr val="B1BAC1"/>
              </a:solidFill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E875EF-D475-B247-BED3-2B22EB60B0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Matter" panose="00000500000000000000" pitchFamily="50" charset="0"/>
              </a:rPr>
              <a:t>Volpara Analytics overview</a:t>
            </a:r>
            <a:br>
              <a:rPr lang="en-US" dirty="0">
                <a:latin typeface="Matter" panose="00000500000000000000" pitchFamily="50" charset="0"/>
              </a:rPr>
            </a:br>
            <a:endParaRPr lang="en-US" dirty="0">
              <a:latin typeface="Matter" panose="00000500000000000000" pitchFamily="50" charset="0"/>
            </a:endParaRPr>
          </a:p>
        </p:txBody>
      </p:sp>
      <p:sp>
        <p:nvSpPr>
          <p:cNvPr id="4" name="Subtitle 4">
            <a:extLst>
              <a:ext uri="{FF2B5EF4-FFF2-40B4-BE49-F238E27FC236}">
                <a16:creationId xmlns:a16="http://schemas.microsoft.com/office/drawing/2014/main" id="{89E069BE-75B7-6475-A4ED-BA01F4549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235436"/>
            <a:ext cx="9144000" cy="944217"/>
          </a:xfrm>
        </p:spPr>
        <p:txBody>
          <a:bodyPr/>
          <a:lstStyle/>
          <a:p>
            <a:r>
              <a:rPr lang="en-US" dirty="0"/>
              <a:t>AI for improved mammograms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29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1786838-C139-9A49-8D0B-605523DDAF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5" r="51042"/>
          <a:stretch/>
        </p:blipFill>
        <p:spPr>
          <a:xfrm>
            <a:off x="3095196" y="3634156"/>
            <a:ext cx="2067252" cy="2519324"/>
          </a:xfrm>
          <a:prstGeom prst="rect">
            <a:avLst/>
          </a:prstGeom>
          <a:effectLst/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344E1099-3309-EC46-9AE1-6E07C5B163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40" r="27296"/>
          <a:stretch/>
        </p:blipFill>
        <p:spPr>
          <a:xfrm>
            <a:off x="5159996" y="3632078"/>
            <a:ext cx="1858440" cy="2519323"/>
          </a:xfrm>
          <a:prstGeom prst="rect">
            <a:avLst/>
          </a:prstGeom>
          <a:effectLst/>
        </p:spPr>
      </p:pic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50D8540-3C0D-B34D-89C6-1C846D4067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8"/>
          <a:stretch/>
        </p:blipFill>
        <p:spPr>
          <a:xfrm>
            <a:off x="7018436" y="3632077"/>
            <a:ext cx="2347991" cy="2519324"/>
          </a:xfrm>
          <a:prstGeom prst="rect">
            <a:avLst/>
          </a:prstGeom>
          <a:effectLst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84A8510-63C7-1040-94DF-AD3CDAD26166}"/>
              </a:ext>
            </a:extLst>
          </p:cNvPr>
          <p:cNvSpPr/>
          <p:nvPr/>
        </p:nvSpPr>
        <p:spPr>
          <a:xfrm>
            <a:off x="970596" y="1913090"/>
            <a:ext cx="9181005" cy="15407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cs typeface="Arial"/>
              </a:rPr>
              <a:t>Organ and body habitus vary across women and populations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cs typeface="Arial"/>
              </a:rPr>
              <a:t>Patient tolerance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cs typeface="Arial"/>
              </a:rPr>
              <a:t>Patient capability/mobility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cs typeface="Arial"/>
              </a:rPr>
              <a:t>Technologist skill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67A14C70-1FD8-49D3-8355-FD999C42C2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9" r="76886"/>
          <a:stretch/>
        </p:blipFill>
        <p:spPr>
          <a:xfrm>
            <a:off x="1062745" y="3634156"/>
            <a:ext cx="2032451" cy="2519324"/>
          </a:xfrm>
          <a:prstGeom prst="rect">
            <a:avLst/>
          </a:prstGeom>
          <a:effectLst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EDF648-8ACC-6E4F-B914-38DA5780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96705F-1267-0E4E-B580-E8190975AEF5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srgbClr val="B1BAC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B1BAC1"/>
              </a:solidFill>
              <a:effectLst/>
              <a:uLnTx/>
              <a:uFillTx/>
              <a:latin typeface="Avenir Next LT Pro" panose="020B0504020202020204" pitchFamily="34" charset="77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396CC4-308E-4247-A27D-B53B6EFE35F5}"/>
              </a:ext>
            </a:extLst>
          </p:cNvPr>
          <p:cNvSpPr txBox="1"/>
          <p:nvPr/>
        </p:nvSpPr>
        <p:spPr>
          <a:xfrm>
            <a:off x="412070" y="1082453"/>
            <a:ext cx="8716070" cy="58394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cs typeface="Arial" panose="020B0604020202020204" pitchFamily="34" charset="0"/>
              </a:rPr>
              <a:t>Positioning and compression are challenging tasks…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venir Next LT Pro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C58050DB-AC08-444B-A0EE-95927FEF4FBD}"/>
              </a:ext>
            </a:extLst>
          </p:cNvPr>
          <p:cNvSpPr txBox="1">
            <a:spLocks/>
          </p:cNvSpPr>
          <p:nvPr/>
        </p:nvSpPr>
        <p:spPr>
          <a:xfrm>
            <a:off x="412070" y="373044"/>
            <a:ext cx="10976113" cy="6753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Why the inconsistency in mammograms?</a:t>
            </a:r>
          </a:p>
        </p:txBody>
      </p:sp>
    </p:spTree>
    <p:extLst>
      <p:ext uri="{BB962C8B-B14F-4D97-AF65-F5344CB8AC3E}">
        <p14:creationId xmlns:p14="http://schemas.microsoft.com/office/powerpoint/2010/main" val="4269775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9A6C8-E632-4C4F-A15C-158BB1C61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687" y="365125"/>
            <a:ext cx="10976113" cy="847449"/>
          </a:xfrm>
        </p:spPr>
        <p:txBody>
          <a:bodyPr/>
          <a:lstStyle/>
          <a:p>
            <a:r>
              <a:rPr lang="en-AU"/>
              <a:t>What is Volpara Analytics?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19618-3FCB-4C5A-9848-49077A0F1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689" y="1455113"/>
            <a:ext cx="5393720" cy="169146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AU" dirty="0"/>
              <a:t>Only artificial intelligence (AI) product available that provides comprehensive, objective and automated assessment of image quality on every mammogram.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AU" dirty="0"/>
              <a:t>Positioning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AU" dirty="0"/>
              <a:t>Compression 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AU" dirty="0"/>
              <a:t>Dose</a:t>
            </a:r>
          </a:p>
        </p:txBody>
      </p:sp>
      <p:pic>
        <p:nvPicPr>
          <p:cNvPr id="84994" name="Picture 2">
            <a:extLst>
              <a:ext uri="{FF2B5EF4-FFF2-40B4-BE49-F238E27FC236}">
                <a16:creationId xmlns:a16="http://schemas.microsoft.com/office/drawing/2014/main" id="{2C84CD54-C359-42E7-AEE2-999C40CAD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092" y="1212574"/>
            <a:ext cx="5156196" cy="498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10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5573DDD-4773-AC46-86C9-7C01C46C4394}"/>
              </a:ext>
            </a:extLst>
          </p:cNvPr>
          <p:cNvSpPr txBox="1">
            <a:spLocks/>
          </p:cNvSpPr>
          <p:nvPr/>
        </p:nvSpPr>
        <p:spPr>
          <a:xfrm>
            <a:off x="412071" y="381753"/>
            <a:ext cx="7056783" cy="847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Arial" panose="020B0604020202020204" pitchFamily="34" charset="0"/>
              </a:rPr>
              <a:t>AI for image quality assessment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C6B36AF-C51D-4694-9573-2810575BFE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67129"/>
          <a:stretch/>
        </p:blipFill>
        <p:spPr>
          <a:xfrm>
            <a:off x="1358311" y="2685501"/>
            <a:ext cx="2859735" cy="3451126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6C146FF-4937-419C-98A2-590ED79DE5C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t="-99" r="70267" b="-192"/>
          <a:stretch/>
        </p:blipFill>
        <p:spPr>
          <a:xfrm>
            <a:off x="4303633" y="2741138"/>
            <a:ext cx="2639958" cy="345112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0938C996-43B6-4E7A-A6BC-8CE79D1BD106}"/>
              </a:ext>
            </a:extLst>
          </p:cNvPr>
          <p:cNvSpPr/>
          <p:nvPr/>
        </p:nvSpPr>
        <p:spPr>
          <a:xfrm>
            <a:off x="9441999" y="1028601"/>
            <a:ext cx="2743200" cy="5386090"/>
          </a:xfrm>
          <a:prstGeom prst="rect">
            <a:avLst/>
          </a:prstGeom>
        </p:spPr>
        <p:txBody>
          <a:bodyPr wrap="square" lIns="91440" tIns="45720" rIns="91440" bIns="4572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Perfect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 DIAGNOSTIC QUALITY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lt"/>
                <a:cs typeface="Arial" panose="020B0604020202020204"/>
              </a:rPr>
              <a:t>This mammogram is an example of excellent work by the technologist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lt"/>
              <a:cs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lt"/>
                <a:cs typeface="Arial" panose="020B0604020202020204"/>
              </a:rPr>
              <a:t>Good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lt"/>
              <a:cs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This mammogram is high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lt"/>
                <a:cs typeface="Arial" panose="020B0604020202020204"/>
              </a:rPr>
              <a:t>Moderate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lt"/>
              <a:cs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This mammogram is acceptable quality; technologist would be unlikely to repeat images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lt"/>
                <a:cs typeface="Arial" panose="020B0604020202020204"/>
              </a:rPr>
              <a:t>Inadequate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lt"/>
              <a:cs typeface="Arial" panose="020B060402020202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lt"/>
                <a:cs typeface="Arial" panose="020B0604020202020204"/>
              </a:rPr>
              <a:t>LOW DIAGNOSTIC QUALITY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This mammogram is poor quality; technologist may repeat images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C770A1B-5531-45C6-BF84-39F992E7E620}"/>
              </a:ext>
            </a:extLst>
          </p:cNvPr>
          <p:cNvSpPr/>
          <p:nvPr/>
        </p:nvSpPr>
        <p:spPr>
          <a:xfrm>
            <a:off x="6335506" y="2741138"/>
            <a:ext cx="1741648" cy="2616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110E9A0-402F-4F12-8810-B9235C90925E}"/>
              </a:ext>
            </a:extLst>
          </p:cNvPr>
          <p:cNvSpPr/>
          <p:nvPr/>
        </p:nvSpPr>
        <p:spPr>
          <a:xfrm>
            <a:off x="412070" y="1392613"/>
            <a:ext cx="6674529" cy="108170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Volpara's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 algorithm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E0FF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objectively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 assigns quality metrics to every mammogram. 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ea typeface="+mn-lt"/>
                <a:cs typeface="Arial" panose="020B0604020202020204"/>
              </a:rPr>
              <a:t>Positioning and compression scores are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E0FF"/>
                </a:solidFill>
                <a:effectLst/>
                <a:uLnTx/>
                <a:uFillTx/>
                <a:latin typeface="Avenir Next LT Pro" panose="020B0504020202020204" pitchFamily="34" charset="0"/>
                <a:ea typeface="+mn-lt"/>
                <a:cs typeface="Arial" panose="020B0604020202020204"/>
              </a:rPr>
              <a:t>automatically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  <a:ea typeface="+mn-lt"/>
                <a:cs typeface="Arial" panose="020B0604020202020204"/>
              </a:rPr>
              <a:t> available — saving hours. 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venir Next LT Pro" panose="020B0504020202020204" pitchFamily="34" charset="0"/>
              <a:cs typeface="Arial" panose="020B060402020202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EB37ADA-85D5-445C-AD96-E470ED9D26F4}"/>
              </a:ext>
            </a:extLst>
          </p:cNvPr>
          <p:cNvSpPr txBox="1"/>
          <p:nvPr/>
        </p:nvSpPr>
        <p:spPr>
          <a:xfrm>
            <a:off x="1340057" y="6068254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CC VIEW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4E2DE-DA33-4892-8F7E-8E45EEEAB978}"/>
              </a:ext>
            </a:extLst>
          </p:cNvPr>
          <p:cNvSpPr txBox="1"/>
          <p:nvPr/>
        </p:nvSpPr>
        <p:spPr>
          <a:xfrm>
            <a:off x="4260487" y="604003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MLO VIEW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rial" panose="020B0604020202020204"/>
              <a:ea typeface="+mn-ea"/>
              <a:cs typeface="Arial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7884285-78A4-461A-B1C1-FFF634E4380C}"/>
              </a:ext>
            </a:extLst>
          </p:cNvPr>
          <p:cNvSpPr txBox="1"/>
          <p:nvPr/>
        </p:nvSpPr>
        <p:spPr>
          <a:xfrm>
            <a:off x="9073634" y="466923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Volpara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TruPGMI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venir Next LT Pro" panose="020B0504020202020204" pitchFamily="34" charset="0"/>
              </a:rPr>
              <a:t>™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3C5164"/>
              </a:solidFill>
              <a:effectLst/>
              <a:uLnTx/>
              <a:uFillTx/>
              <a:latin typeface="Avenir Next LT Pro" panose="020B0504020202020204" pitchFamily="34" charset="0"/>
            </a:endParaRPr>
          </a:p>
        </p:txBody>
      </p:sp>
      <p:pic>
        <p:nvPicPr>
          <p:cNvPr id="3" name="Picture 2" descr="Logo, icon&#10;&#10;Description automatically generated">
            <a:extLst>
              <a:ext uri="{FF2B5EF4-FFF2-40B4-BE49-F238E27FC236}">
                <a16:creationId xmlns:a16="http://schemas.microsoft.com/office/drawing/2014/main" id="{65C795B1-D16E-BE4A-8DC7-593DD7AFB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468" y="5150921"/>
            <a:ext cx="368300" cy="368300"/>
          </a:xfrm>
          <a:prstGeom prst="rect">
            <a:avLst/>
          </a:prstGeom>
        </p:spPr>
      </p:pic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29C6309F-0C9B-0649-BA43-450BE7499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9061468" y="1045052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51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9400C5-30FE-48E8-845A-F48BF04F3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3729" y="298863"/>
            <a:ext cx="6210744" cy="1077812"/>
          </a:xfrm>
        </p:spPr>
        <p:txBody>
          <a:bodyPr anchor="t">
            <a:noAutofit/>
          </a:bodyPr>
          <a:lstStyle/>
          <a:p>
            <a:r>
              <a:rPr lang="en-NZ" sz="3200" dirty="0">
                <a:solidFill>
                  <a:srgbClr val="385064"/>
                </a:solidFill>
              </a:rPr>
              <a:t>Artificial Intelligence to drive screening to new heights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155619-D9F7-AD49-B51D-0417F501C029}"/>
              </a:ext>
            </a:extLst>
          </p:cNvPr>
          <p:cNvSpPr/>
          <p:nvPr/>
        </p:nvSpPr>
        <p:spPr>
          <a:xfrm>
            <a:off x="6105589" y="2518567"/>
            <a:ext cx="5877864" cy="380822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50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Automated image quality metrics for every mammogram 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8506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50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Continuous team skill development via objective feedback, clear benchmarks, and training resources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506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Easier compliance and accreditation with less time spent searching for studies and reporting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5064"/>
                </a:solidFill>
                <a:effectLst/>
                <a:uLnTx/>
                <a:uFillTx/>
                <a:latin typeface="Arial"/>
                <a:ea typeface="+mn-lt"/>
                <a:cs typeface="Arial"/>
              </a:rPr>
              <a:t>Helps manage appropriate radiation dose and target compression - based on each individual patient's breast composition rather than an estimation based on breast size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18EAE1-9F42-F442-B1FE-97A07F6EB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366" y="3384318"/>
            <a:ext cx="340142" cy="3401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6796075-A4B0-FC47-B7C7-52806E63B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366" y="4277900"/>
            <a:ext cx="340142" cy="3401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45780A-DD6D-624D-BABA-AEF16640C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2366" y="2540339"/>
            <a:ext cx="340142" cy="340142"/>
          </a:xfrm>
          <a:prstGeom prst="rect">
            <a:avLst/>
          </a:prstGeom>
        </p:spPr>
      </p:pic>
      <p:pic>
        <p:nvPicPr>
          <p:cNvPr id="6" name="Picture 5" descr="A picture containing person, wall, indoor&#10;&#10;Description automatically generated">
            <a:extLst>
              <a:ext uri="{FF2B5EF4-FFF2-40B4-BE49-F238E27FC236}">
                <a16:creationId xmlns:a16="http://schemas.microsoft.com/office/drawing/2014/main" id="{48BF5B9D-22BA-2E49-9BC4-07B82DE709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533" t="-375" r="3710" b="375"/>
          <a:stretch/>
        </p:blipFill>
        <p:spPr>
          <a:xfrm>
            <a:off x="0" y="-12879"/>
            <a:ext cx="5231858" cy="6871792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DE4C3AA-2DC2-F941-9F35-7D9286E3EB1C}"/>
              </a:ext>
            </a:extLst>
          </p:cNvPr>
          <p:cNvGrpSpPr/>
          <p:nvPr/>
        </p:nvGrpSpPr>
        <p:grpSpPr>
          <a:xfrm>
            <a:off x="5696394" y="1572292"/>
            <a:ext cx="3756888" cy="822969"/>
            <a:chOff x="5696394" y="1572292"/>
            <a:chExt cx="3756888" cy="906312"/>
          </a:xfrm>
        </p:grpSpPr>
        <p:sp>
          <p:nvSpPr>
            <p:cNvPr id="13" name="Content Placeholder 3">
              <a:extLst>
                <a:ext uri="{FF2B5EF4-FFF2-40B4-BE49-F238E27FC236}">
                  <a16:creationId xmlns:a16="http://schemas.microsoft.com/office/drawing/2014/main" id="{79F0CCAF-9AE9-894F-AB7D-DE86612F5AE4}"/>
                </a:ext>
              </a:extLst>
            </p:cNvPr>
            <p:cNvSpPr txBox="1">
              <a:spLocks/>
            </p:cNvSpPr>
            <p:nvPr/>
          </p:nvSpPr>
          <p:spPr>
            <a:xfrm>
              <a:off x="5932853" y="1572292"/>
              <a:ext cx="3520429" cy="4976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Avenir Next LT Pro Light" panose="020B0304020202020204" pitchFamily="34" charset="0"/>
                  <a:ea typeface="+mn-ea"/>
                  <a:cs typeface="Segoe UI" panose="020B0502040204020203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Avenir Next LT Pro Light" panose="020B0304020202020204" pitchFamily="34" charset="0"/>
                  <a:ea typeface="+mn-ea"/>
                  <a:cs typeface="Segoe UI" panose="020B0502040204020203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egoe UI" panose="020B0502040204020203" pitchFamily="34" charset="0"/>
                <a:buChar char="˃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Avenir Next LT Pro Light" panose="020B0304020202020204" pitchFamily="34" charset="0"/>
                  <a:ea typeface="+mn-ea"/>
                  <a:cs typeface="Segoe UI" panose="020B0502040204020203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Segoe UI" panose="020B0502040204020203" pitchFamily="34" charset="0"/>
                <a:buChar char="–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Avenir Next LT Pro Light" panose="020B0304020202020204" pitchFamily="34" charset="0"/>
                  <a:ea typeface="+mn-ea"/>
                  <a:cs typeface="Segoe UI" panose="020B0502040204020203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Segoe UI" panose="020B0502040204020203" pitchFamily="34" charset="0"/>
                  <a:ea typeface="+mn-ea"/>
                  <a:cs typeface="Segoe UI" panose="020B0502040204020203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385064"/>
                  </a:solidFill>
                  <a:effectLst/>
                  <a:uLnTx/>
                  <a:uFillTx/>
                  <a:latin typeface="Avenir Next LT Pro" panose="020B0504020202020204" pitchFamily="34" charset="77"/>
                  <a:ea typeface="+mn-ea"/>
                  <a:cs typeface="Segoe UI" panose="020B0502040204020203" pitchFamily="34" charset="0"/>
                </a:rPr>
                <a:t>Data at your fingertips to keep focus on quality care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5064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Segoe UI" panose="020B0502040204020203" pitchFamily="34" charset="0"/>
              </a:endParaRPr>
            </a:p>
            <a:p>
              <a:pPr marL="457200" marR="0" lvl="0" indent="-457200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85064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Segoe UI" panose="020B050204020402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29409B-38FB-8E4F-BE17-01F1C25E55D9}"/>
                </a:ext>
              </a:extLst>
            </p:cNvPr>
            <p:cNvSpPr/>
            <p:nvPr/>
          </p:nvSpPr>
          <p:spPr>
            <a:xfrm>
              <a:off x="5696394" y="1605147"/>
              <a:ext cx="99490" cy="873457"/>
            </a:xfrm>
            <a:prstGeom prst="rect">
              <a:avLst/>
            </a:prstGeom>
            <a:solidFill>
              <a:srgbClr val="CDF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3FC547DF-4FE0-4DAA-BEC9-D11A25DED6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3578" y="5108028"/>
            <a:ext cx="364062" cy="36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533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E3E5F4C-165B-B247-8544-9FAA84B0A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41" y="585008"/>
            <a:ext cx="5139978" cy="5454502"/>
          </a:xfrm>
          <a:prstGeom prst="rect">
            <a:avLst/>
          </a:prstGeom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B377D72C-5C7D-4357-BAF6-EA709F327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154" y="1827548"/>
            <a:ext cx="5138917" cy="111348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2000">
                <a:latin typeface="Avenir Next LT Pro" panose="020B0504020202020204" pitchFamily="34" charset="77"/>
                <a:cs typeface="Arial"/>
              </a:rPr>
              <a:t>Actionable</a:t>
            </a:r>
          </a:p>
          <a:p>
            <a:pPr>
              <a:lnSpc>
                <a:spcPct val="110000"/>
              </a:lnSpc>
            </a:pPr>
            <a:r>
              <a:rPr lang="en-US" sz="1600">
                <a:latin typeface="Arial"/>
                <a:cs typeface="Arial"/>
              </a:rPr>
              <a:t>The technologist can apply the information into their next mammogram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1C9D065D-000D-C940-B3E9-F44A42AA5B7B}"/>
              </a:ext>
            </a:extLst>
          </p:cNvPr>
          <p:cNvSpPr txBox="1">
            <a:spLocks/>
          </p:cNvSpPr>
          <p:nvPr/>
        </p:nvSpPr>
        <p:spPr>
          <a:xfrm>
            <a:off x="6299154" y="3266075"/>
            <a:ext cx="5469241" cy="111348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Arial"/>
              </a:rPr>
              <a:t>Positive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Telling people what they’re doing well changes behavior more than focusing on where they’re going wrong</a:t>
            </a:r>
            <a:endParaRPr kumimoji="0" lang="en-US" sz="1600" b="0" i="0" u="none" strike="noStrike" kern="1200" cap="none" spc="0" normalizeH="0" baseline="30000" noProof="0" dirty="0">
              <a:ln>
                <a:noFill/>
              </a:ln>
              <a:solidFill>
                <a:srgbClr val="3D5265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687C37E-7A14-574B-A990-21DC88575132}"/>
              </a:ext>
            </a:extLst>
          </p:cNvPr>
          <p:cNvSpPr txBox="1">
            <a:spLocks/>
          </p:cNvSpPr>
          <p:nvPr/>
        </p:nvSpPr>
        <p:spPr>
          <a:xfrm>
            <a:off x="6299154" y="4704603"/>
            <a:ext cx="5022728" cy="11220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3D526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n-ea"/>
                <a:cs typeface="Arial"/>
              </a:rPr>
              <a:t>Transparent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3D5265"/>
              </a:solidFill>
              <a:effectLst/>
              <a:uLnTx/>
              <a:uFillTx/>
              <a:latin typeface="Avenir Next LT Pro" panose="020B0504020202020204" pitchFamily="34" charset="77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By sharing the same data views, common understanding can be formed across an entire team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487407-DCE9-CA42-8EF7-97BF59B2E452}"/>
              </a:ext>
            </a:extLst>
          </p:cNvPr>
          <p:cNvSpPr txBox="1">
            <a:spLocks/>
          </p:cNvSpPr>
          <p:nvPr/>
        </p:nvSpPr>
        <p:spPr>
          <a:xfrm>
            <a:off x="440635" y="371751"/>
            <a:ext cx="11476383" cy="847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Arial" panose="020B0604020202020204" pitchFamily="34" charset="0"/>
              </a:rPr>
              <a:t>Volpara makes the data…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F7D27E0-3E01-6142-93EB-35D2136A6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81" y="3301626"/>
            <a:ext cx="368300" cy="3683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8C896D3C-5326-9B4C-B03D-41B3A7CF5F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0681" y="1838181"/>
            <a:ext cx="368300" cy="368300"/>
          </a:xfrm>
          <a:prstGeom prst="rect">
            <a:avLst/>
          </a:prstGeom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17C876EA-95F4-F44C-A3DB-D0D67DAB4B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0681" y="4704603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532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9D703A05-A052-464F-9C5E-8763526B5E8B}"/>
              </a:ext>
            </a:extLst>
          </p:cNvPr>
          <p:cNvGrpSpPr/>
          <p:nvPr/>
        </p:nvGrpSpPr>
        <p:grpSpPr>
          <a:xfrm>
            <a:off x="505394" y="4121446"/>
            <a:ext cx="6355364" cy="1415537"/>
            <a:chOff x="593757" y="4835271"/>
            <a:chExt cx="6355364" cy="1506289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16A6799-D863-BE46-8A83-60CFCEF69459}"/>
                </a:ext>
              </a:extLst>
            </p:cNvPr>
            <p:cNvSpPr/>
            <p:nvPr/>
          </p:nvSpPr>
          <p:spPr>
            <a:xfrm>
              <a:off x="593757" y="4877558"/>
              <a:ext cx="5619743" cy="146400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D77049-F465-CB41-8027-2F7A25EFA8C0}"/>
                </a:ext>
              </a:extLst>
            </p:cNvPr>
            <p:cNvSpPr/>
            <p:nvPr/>
          </p:nvSpPr>
          <p:spPr>
            <a:xfrm>
              <a:off x="625233" y="4835271"/>
              <a:ext cx="6323888" cy="274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DE46C105-EA9E-E64D-B7AC-3D7AAB4904B1}"/>
              </a:ext>
            </a:extLst>
          </p:cNvPr>
          <p:cNvSpPr/>
          <p:nvPr/>
        </p:nvSpPr>
        <p:spPr>
          <a:xfrm>
            <a:off x="6993925" y="1309816"/>
            <a:ext cx="4238367" cy="4238367"/>
          </a:xfrm>
          <a:prstGeom prst="ellipse">
            <a:avLst/>
          </a:prstGeom>
          <a:noFill/>
          <a:ln w="635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647132B1-67DD-2C43-B1A4-2F7CF449A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7394" y="4499856"/>
            <a:ext cx="2072199" cy="1179994"/>
          </a:xfrm>
          <a:prstGeom prst="roundRect">
            <a:avLst>
              <a:gd name="adj" fmla="val 1845"/>
            </a:avLst>
          </a:prstGeom>
          <a:ln w="28575">
            <a:noFill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049A4C-D79C-984D-868F-EC40695F27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46" t="4008" r="5808" b="16218"/>
          <a:stretch/>
        </p:blipFill>
        <p:spPr>
          <a:xfrm>
            <a:off x="9497122" y="1577460"/>
            <a:ext cx="1610967" cy="1163453"/>
          </a:xfrm>
          <a:prstGeom prst="roundRect">
            <a:avLst>
              <a:gd name="adj" fmla="val 1335"/>
            </a:avLst>
          </a:prstGeom>
          <a:solidFill>
            <a:srgbClr val="0DE8C4"/>
          </a:solidFill>
          <a:ln w="28575">
            <a:noFill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7DE349-09AF-4743-A3EE-90F42C1CE8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142" t="2877" r="5673" b="4873"/>
          <a:stretch/>
        </p:blipFill>
        <p:spPr>
          <a:xfrm>
            <a:off x="10842672" y="2159187"/>
            <a:ext cx="685683" cy="1163452"/>
          </a:xfrm>
          <a:prstGeom prst="roundRect">
            <a:avLst>
              <a:gd name="adj" fmla="val 2682"/>
            </a:avLst>
          </a:prstGeom>
          <a:solidFill>
            <a:srgbClr val="0DE8C4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F345EC-C5BB-8847-BDEA-2A646DD22C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0643" y="4933992"/>
            <a:ext cx="1198265" cy="981401"/>
          </a:xfrm>
          <a:prstGeom prst="roundRect">
            <a:avLst>
              <a:gd name="adj" fmla="val 1548"/>
            </a:avLst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56E1054-9F73-8C4B-8328-3422FD03F5A2}"/>
              </a:ext>
            </a:extLst>
          </p:cNvPr>
          <p:cNvGrpSpPr/>
          <p:nvPr/>
        </p:nvGrpSpPr>
        <p:grpSpPr>
          <a:xfrm>
            <a:off x="6531051" y="4274721"/>
            <a:ext cx="1861393" cy="1273367"/>
            <a:chOff x="7193720" y="4242617"/>
            <a:chExt cx="3033183" cy="2074981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9BF0157B-14B2-C246-BEE4-4DF8E1D433B5}"/>
                </a:ext>
              </a:extLst>
            </p:cNvPr>
            <p:cNvSpPr/>
            <p:nvPr/>
          </p:nvSpPr>
          <p:spPr>
            <a:xfrm>
              <a:off x="7193720" y="4242617"/>
              <a:ext cx="2552854" cy="2074981"/>
            </a:xfrm>
            <a:prstGeom prst="roundRect">
              <a:avLst>
                <a:gd name="adj" fmla="val 1483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13" name="Picture 12" descr="A picture containing photo, sitting, white, black&#10;&#10;Description automatically generated">
              <a:extLst>
                <a:ext uri="{FF2B5EF4-FFF2-40B4-BE49-F238E27FC236}">
                  <a16:creationId xmlns:a16="http://schemas.microsoft.com/office/drawing/2014/main" id="{54234AF8-516C-9F4F-9B98-071F718E77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72" r="1314"/>
            <a:stretch/>
          </p:blipFill>
          <p:spPr>
            <a:xfrm>
              <a:off x="9155765" y="4242617"/>
              <a:ext cx="1071138" cy="2074980"/>
            </a:xfrm>
            <a:prstGeom prst="roundRect">
              <a:avLst>
                <a:gd name="adj" fmla="val 2279"/>
              </a:avLst>
            </a:prstGeom>
            <a:ln w="28575">
              <a:noFill/>
            </a:ln>
            <a:effectLst/>
          </p:spPr>
        </p:pic>
        <p:pic>
          <p:nvPicPr>
            <p:cNvPr id="14" name="Picture 13" descr="A picture containing animal, sitting, table, close&#10;&#10;Description automatically generated">
              <a:extLst>
                <a:ext uri="{FF2B5EF4-FFF2-40B4-BE49-F238E27FC236}">
                  <a16:creationId xmlns:a16="http://schemas.microsoft.com/office/drawing/2014/main" id="{ECE3D25F-A525-7140-9CBF-F9B3F4C24B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3"/>
            <a:stretch/>
          </p:blipFill>
          <p:spPr>
            <a:xfrm>
              <a:off x="7534222" y="4242617"/>
              <a:ext cx="1057638" cy="2074981"/>
            </a:xfrm>
            <a:prstGeom prst="rect">
              <a:avLst/>
            </a:prstGeom>
            <a:noFill/>
            <a:ln w="28575">
              <a:noFill/>
            </a:ln>
            <a:effectLst/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8A1FB69-094D-8D42-92B0-1A14514AF0D1}"/>
              </a:ext>
            </a:extLst>
          </p:cNvPr>
          <p:cNvGrpSpPr/>
          <p:nvPr/>
        </p:nvGrpSpPr>
        <p:grpSpPr>
          <a:xfrm>
            <a:off x="6336569" y="1610305"/>
            <a:ext cx="1872610" cy="1483636"/>
            <a:chOff x="10140457" y="1483763"/>
            <a:chExt cx="1839165" cy="1457138"/>
          </a:xfrm>
          <a:effectLst>
            <a:outerShdw blurRad="38100" sx="102000" sy="102000" algn="ctr" rotWithShape="0">
              <a:prstClr val="black">
                <a:alpha val="10000"/>
              </a:prstClr>
            </a:outerShdw>
          </a:effectLst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06EEF57-75D5-A949-8D3F-39778BAB6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0140457" y="1483763"/>
              <a:ext cx="956480" cy="145713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47E7EE0-23EB-B247-BA5A-C3FF785A2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 l="2061" t="4237" r="4332" b="4693"/>
            <a:stretch/>
          </p:blipFill>
          <p:spPr>
            <a:xfrm>
              <a:off x="10959267" y="1490051"/>
              <a:ext cx="1020355" cy="1450850"/>
            </a:xfrm>
            <a:prstGeom prst="rect">
              <a:avLst/>
            </a:prstGeom>
          </p:spPr>
        </p:pic>
      </p:grpSp>
      <p:sp>
        <p:nvSpPr>
          <p:cNvPr id="17" name="Title 5">
            <a:extLst>
              <a:ext uri="{FF2B5EF4-FFF2-40B4-BE49-F238E27FC236}">
                <a16:creationId xmlns:a16="http://schemas.microsoft.com/office/drawing/2014/main" id="{ED4F119B-C321-BD4F-B5B5-E80410297732}"/>
              </a:ext>
            </a:extLst>
          </p:cNvPr>
          <p:cNvSpPr txBox="1">
            <a:spLocks/>
          </p:cNvSpPr>
          <p:nvPr/>
        </p:nvSpPr>
        <p:spPr>
          <a:xfrm>
            <a:off x="8147073" y="2763251"/>
            <a:ext cx="2949864" cy="12733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Continuous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quality improvement</a:t>
            </a:r>
            <a:endParaRPr kumimoji="0" lang="en-US" sz="2400" b="1" i="0" u="none" strike="noStrike" kern="1200" cap="none" spc="0" normalizeH="0" baseline="0" noProof="0">
              <a:ln>
                <a:noFill/>
              </a:ln>
              <a:solidFill>
                <a:srgbClr val="3D5265"/>
              </a:solidFill>
              <a:effectLst/>
              <a:uLnTx/>
              <a:uFillTx/>
              <a:latin typeface="Avenir Next LT Pro" panose="020B0504020202020204" pitchFamily="34" charset="77"/>
              <a:ea typeface="+mj-ea"/>
              <a:cs typeface="+mj-cs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BC374487-447F-9444-85C7-E932E8ED186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08256" y="1187229"/>
            <a:ext cx="191175" cy="24679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6424D314-71B2-DC4B-A685-D2F2DC2376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5400000">
            <a:off x="11135897" y="3272956"/>
            <a:ext cx="191174" cy="246789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DECEB824-5D6D-8240-9D57-39DAB65A6B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6200000">
            <a:off x="6898432" y="3272956"/>
            <a:ext cx="191175" cy="24679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9DEEE6F1-21C0-C243-B7F9-26A66894C5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0800000">
            <a:off x="9008255" y="5424693"/>
            <a:ext cx="191175" cy="246790"/>
          </a:xfrm>
          <a:prstGeom prst="rect">
            <a:avLst/>
          </a:prstGeom>
        </p:spPr>
      </p:pic>
      <p:sp>
        <p:nvSpPr>
          <p:cNvPr id="23" name="Title 11">
            <a:extLst>
              <a:ext uri="{FF2B5EF4-FFF2-40B4-BE49-F238E27FC236}">
                <a16:creationId xmlns:a16="http://schemas.microsoft.com/office/drawing/2014/main" id="{D6F86954-A2D2-1145-B66D-EC2918534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402" y="365125"/>
            <a:ext cx="11583828" cy="847449"/>
          </a:xfrm>
        </p:spPr>
        <p:txBody>
          <a:bodyPr/>
          <a:lstStyle/>
          <a:p>
            <a:r>
              <a:rPr lang="en-AU" dirty="0"/>
              <a:t>Volpara Analytics – continuous, sustained improvement</a:t>
            </a: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5FD8FC7C-9B3A-1647-8A1E-C0FD2695E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407" y="1383626"/>
            <a:ext cx="5127901" cy="323770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Continuous quality improvement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Objective performance results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Education - video tutorials, resources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Skills advancement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Individual, site, system wide statistics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1787F7DF-DCDE-8145-AD57-0220A6D2F3F8}"/>
              </a:ext>
            </a:extLst>
          </p:cNvPr>
          <p:cNvSpPr/>
          <p:nvPr/>
        </p:nvSpPr>
        <p:spPr>
          <a:xfrm>
            <a:off x="6154239" y="1265141"/>
            <a:ext cx="1210996" cy="27446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1" name="Title 5">
            <a:extLst>
              <a:ext uri="{FF2B5EF4-FFF2-40B4-BE49-F238E27FC236}">
                <a16:creationId xmlns:a16="http://schemas.microsoft.com/office/drawing/2014/main" id="{828C76ED-E9D0-8046-9595-6593EA17EC18}"/>
              </a:ext>
            </a:extLst>
          </p:cNvPr>
          <p:cNvSpPr txBox="1">
            <a:spLocks/>
          </p:cNvSpPr>
          <p:nvPr/>
        </p:nvSpPr>
        <p:spPr>
          <a:xfrm>
            <a:off x="6211096" y="1241159"/>
            <a:ext cx="1112826" cy="314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1. MEASURE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81D6925-38A2-BE48-918D-54DC11F95CC2}"/>
              </a:ext>
            </a:extLst>
          </p:cNvPr>
          <p:cNvSpPr/>
          <p:nvPr/>
        </p:nvSpPr>
        <p:spPr>
          <a:xfrm>
            <a:off x="10357841" y="1242612"/>
            <a:ext cx="1029257" cy="27446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Title 5">
            <a:extLst>
              <a:ext uri="{FF2B5EF4-FFF2-40B4-BE49-F238E27FC236}">
                <a16:creationId xmlns:a16="http://schemas.microsoft.com/office/drawing/2014/main" id="{1C27FB65-7A8C-CC4D-9D3B-29878F6EB6E9}"/>
              </a:ext>
            </a:extLst>
          </p:cNvPr>
          <p:cNvSpPr txBox="1">
            <a:spLocks/>
          </p:cNvSpPr>
          <p:nvPr/>
        </p:nvSpPr>
        <p:spPr>
          <a:xfrm>
            <a:off x="10414699" y="1217634"/>
            <a:ext cx="1112826" cy="314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2. REPORT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51A33133-5108-6A4F-ACB0-403684F90F12}"/>
              </a:ext>
            </a:extLst>
          </p:cNvPr>
          <p:cNvSpPr/>
          <p:nvPr/>
        </p:nvSpPr>
        <p:spPr>
          <a:xfrm>
            <a:off x="10872469" y="4099124"/>
            <a:ext cx="952519" cy="27446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Title 5">
            <a:extLst>
              <a:ext uri="{FF2B5EF4-FFF2-40B4-BE49-F238E27FC236}">
                <a16:creationId xmlns:a16="http://schemas.microsoft.com/office/drawing/2014/main" id="{6E33F3DF-5636-6049-9938-80D7D920EA23}"/>
              </a:ext>
            </a:extLst>
          </p:cNvPr>
          <p:cNvSpPr txBox="1">
            <a:spLocks/>
          </p:cNvSpPr>
          <p:nvPr/>
        </p:nvSpPr>
        <p:spPr>
          <a:xfrm>
            <a:off x="10873404" y="4070145"/>
            <a:ext cx="1112826" cy="314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3. LEARN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2C876111-5AE1-944F-B99C-22AE99AEA537}"/>
              </a:ext>
            </a:extLst>
          </p:cNvPr>
          <p:cNvSpPr/>
          <p:nvPr/>
        </p:nvSpPr>
        <p:spPr>
          <a:xfrm>
            <a:off x="6421241" y="3927411"/>
            <a:ext cx="1211511" cy="274464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7" name="Title 5">
            <a:extLst>
              <a:ext uri="{FF2B5EF4-FFF2-40B4-BE49-F238E27FC236}">
                <a16:creationId xmlns:a16="http://schemas.microsoft.com/office/drawing/2014/main" id="{118B996A-AFB3-4841-9B08-E777E98220A0}"/>
              </a:ext>
            </a:extLst>
          </p:cNvPr>
          <p:cNvSpPr txBox="1">
            <a:spLocks/>
          </p:cNvSpPr>
          <p:nvPr/>
        </p:nvSpPr>
        <p:spPr>
          <a:xfrm>
            <a:off x="6516624" y="3889152"/>
            <a:ext cx="1121975" cy="314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+mj-cs"/>
              </a:rPr>
              <a:t>4. ADVANCE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2D423460-4401-47DD-9BDE-3F45D7FCAF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82334" y="1517076"/>
            <a:ext cx="1615518" cy="1242380"/>
          </a:xfrm>
          <a:prstGeom prst="rect">
            <a:avLst/>
          </a:prstGeom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E6957FA-3F07-417E-81FD-7F52F4408C5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842672" y="2081481"/>
            <a:ext cx="762364" cy="1263830"/>
          </a:xfrm>
          <a:prstGeom prst="rect">
            <a:avLst/>
          </a:prstGeom>
        </p:spPr>
      </p:pic>
      <p:pic>
        <p:nvPicPr>
          <p:cNvPr id="41" name="Picture 4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DEF0506-4A19-4FDF-8311-211E6608094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40643" y="4933992"/>
            <a:ext cx="1281273" cy="10624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E4E454-A604-2ADB-1456-6DC73E1074FF}"/>
              </a:ext>
            </a:extLst>
          </p:cNvPr>
          <p:cNvSpPr txBox="1"/>
          <p:nvPr/>
        </p:nvSpPr>
        <p:spPr>
          <a:xfrm>
            <a:off x="626093" y="4522221"/>
            <a:ext cx="6097044" cy="678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Improved quality for better patient outcomes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C516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Consistency of care across the system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789065-4061-65BA-5178-8F25409BA872}"/>
              </a:ext>
            </a:extLst>
          </p:cNvPr>
          <p:cNvSpPr txBox="1"/>
          <p:nvPr/>
        </p:nvSpPr>
        <p:spPr>
          <a:xfrm>
            <a:off x="931253" y="6031210"/>
            <a:ext cx="7048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u="sng" dirty="0"/>
              <a:t>Drives consistency of care across the organization</a:t>
            </a:r>
          </a:p>
        </p:txBody>
      </p:sp>
    </p:spTree>
    <p:extLst>
      <p:ext uri="{BB962C8B-B14F-4D97-AF65-F5344CB8AC3E}">
        <p14:creationId xmlns:p14="http://schemas.microsoft.com/office/powerpoint/2010/main" val="31075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E3E5F4C-165B-B247-8544-9FAA84B0AB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541" y="585008"/>
            <a:ext cx="5139978" cy="5454502"/>
          </a:xfrm>
          <a:prstGeom prst="rect">
            <a:avLst/>
          </a:prstGeom>
        </p:spPr>
      </p:pic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B377D72C-5C7D-4357-BAF6-EA709F327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154" y="1465591"/>
            <a:ext cx="5025984" cy="1113480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10000"/>
              </a:lnSpc>
            </a:pPr>
            <a:r>
              <a:rPr lang="en-US" sz="2000" dirty="0">
                <a:latin typeface="Avenir Next LT Pro" panose="020B0504020202020204" pitchFamily="34" charset="77"/>
                <a:cs typeface="Arial"/>
              </a:rPr>
              <a:t>Help ensure each </a:t>
            </a:r>
            <a:r>
              <a:rPr lang="en-US" sz="2000" b="1" dirty="0">
                <a:latin typeface="Avenir Next LT Pro" panose="020B0504020202020204" pitchFamily="34" charset="77"/>
                <a:cs typeface="Arial"/>
              </a:rPr>
              <a:t>patient</a:t>
            </a:r>
            <a:r>
              <a:rPr lang="en-US" sz="2000" dirty="0">
                <a:latin typeface="Avenir Next LT Pro" panose="020B0504020202020204" pitchFamily="34" charset="77"/>
                <a:cs typeface="Arial"/>
              </a:rPr>
              <a:t> receives the best quality mammogram and best chance for early detection of cancer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Avenir Next LT Pro" panose="020B0504020202020204" pitchFamily="34" charset="77"/>
                <a:cs typeface="Arial"/>
              </a:rPr>
              <a:t>Provide </a:t>
            </a:r>
            <a:r>
              <a:rPr lang="en-US" sz="2000" b="1" dirty="0">
                <a:latin typeface="Avenir Next LT Pro" panose="020B0504020202020204" pitchFamily="34" charset="77"/>
                <a:cs typeface="Arial"/>
              </a:rPr>
              <a:t>technologists</a:t>
            </a:r>
            <a:r>
              <a:rPr lang="en-US" sz="2000" dirty="0">
                <a:latin typeface="Avenir Next LT Pro" panose="020B0504020202020204" pitchFamily="34" charset="77"/>
                <a:cs typeface="Arial"/>
              </a:rPr>
              <a:t> objective, actionable feedback to help maintain and improve quality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Avenir Next LT Pro" panose="020B0504020202020204" pitchFamily="34" charset="77"/>
                <a:cs typeface="Arial"/>
              </a:rPr>
              <a:t>Provide </a:t>
            </a:r>
            <a:r>
              <a:rPr lang="en-US" sz="2000" b="1" dirty="0">
                <a:latin typeface="Avenir Next LT Pro" panose="020B0504020202020204" pitchFamily="34" charset="77"/>
                <a:cs typeface="Arial"/>
              </a:rPr>
              <a:t>radiologists</a:t>
            </a:r>
            <a:r>
              <a:rPr lang="en-US" sz="2000" dirty="0">
                <a:latin typeface="Avenir Next LT Pro" panose="020B0504020202020204" pitchFamily="34" charset="77"/>
                <a:cs typeface="Arial"/>
              </a:rPr>
              <a:t> the highest quality mammograms to help reduce technical recall/retakes and help ensure the best chance cancer is seen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A487407-DCE9-CA42-8EF7-97BF59B2E452}"/>
              </a:ext>
            </a:extLst>
          </p:cNvPr>
          <p:cNvSpPr txBox="1">
            <a:spLocks/>
          </p:cNvSpPr>
          <p:nvPr/>
        </p:nvSpPr>
        <p:spPr>
          <a:xfrm>
            <a:off x="440635" y="371751"/>
            <a:ext cx="11476383" cy="847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rgbClr val="3D5265"/>
                </a:solidFill>
                <a:latin typeface="Avenir Next LT Pro" panose="020B0504020202020204" pitchFamily="34" charset="77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Arial" panose="020B0604020202020204" pitchFamily="34" charset="0"/>
              </a:rPr>
              <a:t>nalytics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D5265"/>
                </a:solidFill>
                <a:effectLst/>
                <a:uLnTx/>
                <a:uFillTx/>
                <a:latin typeface="Avenir Next LT Pro" panose="020B0504020202020204" pitchFamily="34" charset="77"/>
                <a:ea typeface="+mj-ea"/>
                <a:cs typeface="Arial" panose="020B0604020202020204" pitchFamily="34" charset="0"/>
              </a:rPr>
              <a:t> is an investment in our community and our staff</a:t>
            </a:r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8C896D3C-5326-9B4C-B03D-41B3A7CF5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81" y="1578122"/>
            <a:ext cx="368300" cy="368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CDF148-D98B-D601-1448-6596DC30FA5C}"/>
              </a:ext>
            </a:extLst>
          </p:cNvPr>
          <p:cNvSpPr txBox="1"/>
          <p:nvPr/>
        </p:nvSpPr>
        <p:spPr>
          <a:xfrm>
            <a:off x="2073127" y="6083997"/>
            <a:ext cx="7615108" cy="409664"/>
          </a:xfrm>
          <a:prstGeom prst="rect">
            <a:avLst/>
          </a:prstGeom>
          <a:solidFill>
            <a:srgbClr val="AFF5FF"/>
          </a:solidFill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000" dirty="0">
                <a:latin typeface="Avenir Next LT Pro" panose="020B0504020202020204" pitchFamily="34" charset="77"/>
                <a:cs typeface="Arial"/>
              </a:rPr>
              <a:t>Goal to find more cancers sooner leading to improve outcomes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2D964A33-D1A9-70B6-48F3-2ECECF5AF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81" y="2651852"/>
            <a:ext cx="368300" cy="368300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202C3580-9894-8A83-9F6A-60BEA8D3A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81" y="3725582"/>
            <a:ext cx="3683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6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lpara">
      <a:dk1>
        <a:srgbClr val="3C5164"/>
      </a:dk1>
      <a:lt1>
        <a:srgbClr val="FFFFFF"/>
      </a:lt1>
      <a:dk2>
        <a:srgbClr val="989A9A"/>
      </a:dk2>
      <a:lt2>
        <a:srgbClr val="D6D7D7"/>
      </a:lt2>
      <a:accent1>
        <a:srgbClr val="00E0FF"/>
      </a:accent1>
      <a:accent2>
        <a:srgbClr val="99F3FF"/>
      </a:accent2>
      <a:accent3>
        <a:srgbClr val="0DE8C3"/>
      </a:accent3>
      <a:accent4>
        <a:srgbClr val="9EF6E7"/>
      </a:accent4>
      <a:accent5>
        <a:srgbClr val="5988E3"/>
      </a:accent5>
      <a:accent6>
        <a:srgbClr val="BCCFF3"/>
      </a:accent6>
      <a:hlink>
        <a:srgbClr val="006EB3"/>
      </a:hlink>
      <a:folHlink>
        <a:srgbClr val="5988E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72b6c68-3aad-419c-a822-f0e18244cdda">
      <UserInfo>
        <DisplayName>Hai Wang</DisplayName>
        <AccountId>1748</AccountId>
        <AccountType/>
      </UserInfo>
      <UserInfo>
        <DisplayName>Tana Isaac</DisplayName>
        <AccountId>1080</AccountId>
        <AccountType/>
      </UserInfo>
    </SharedWithUsers>
    <p13cc94e454a4cfe9a38251cf85aecd7 xmlns="44dbcaef-202f-4854-b324-a0cfdf88a704">
      <Terms xmlns="http://schemas.microsoft.com/office/infopath/2007/PartnerControls"/>
    </p13cc94e454a4cfe9a38251cf85aecd7>
    <TaxCatchAll xmlns="44dbcaef-202f-4854-b324-a0cfdf88a704" xsi:nil="true"/>
    <lcf76f155ced4ddcb4097134ff3c332f xmlns="021e9a49-5f7f-4a61-b0b4-d56b12079dc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662400EA0F3D4B89CB7DBC71703CB4" ma:contentTypeVersion="14" ma:contentTypeDescription="Create a new document." ma:contentTypeScope="" ma:versionID="60cedeb7c4bd58a4e943d7c29feca47e">
  <xsd:schema xmlns:xsd="http://www.w3.org/2001/XMLSchema" xmlns:xs="http://www.w3.org/2001/XMLSchema" xmlns:p="http://schemas.microsoft.com/office/2006/metadata/properties" xmlns:ns2="021e9a49-5f7f-4a61-b0b4-d56b12079dcb" xmlns:ns3="572b6c68-3aad-419c-a822-f0e18244cdda" xmlns:ns4="44dbcaef-202f-4854-b324-a0cfdf88a704" targetNamespace="http://schemas.microsoft.com/office/2006/metadata/properties" ma:root="true" ma:fieldsID="3a717e883729a8d3b0e6377961b5f886" ns2:_="" ns3:_="" ns4:_="">
    <xsd:import namespace="021e9a49-5f7f-4a61-b0b4-d56b12079dcb"/>
    <xsd:import namespace="572b6c68-3aad-419c-a822-f0e18244cdda"/>
    <xsd:import namespace="44dbcaef-202f-4854-b324-a0cfdf88a7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4:p13cc94e454a4cfe9a38251cf85aecd7" minOccurs="0"/>
                <xsd:element ref="ns4:TaxCatchAll" minOccurs="0"/>
                <xsd:element ref="ns4:TaxCatchAllLabel" minOccurs="0"/>
                <xsd:element ref="ns2:lcf76f155ced4ddcb4097134ff3c332f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1e9a49-5f7f-4a61-b0b4-d56b12079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de2a7ffd-898c-40d6-b46f-b360de4210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2b6c68-3aad-419c-a822-f0e18244cdd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dbcaef-202f-4854-b324-a0cfdf88a704" elementFormDefault="qualified">
    <xsd:import namespace="http://schemas.microsoft.com/office/2006/documentManagement/types"/>
    <xsd:import namespace="http://schemas.microsoft.com/office/infopath/2007/PartnerControls"/>
    <xsd:element name="p13cc94e454a4cfe9a38251cf85aecd7" ma:index="18" nillable="true" ma:taxonomy="true" ma:internalName="p13cc94e454a4cfe9a38251cf85aecd7" ma:taxonomyFieldName="ISO_x0020_Tag" ma:displayName="ISO Tag" ma:default="" ma:fieldId="{913cc94e-454a-4cfe-9a38-251cf85aecd7}" ma:sspId="de2a7ffd-898c-40d6-b46f-b360de421003" ma:termSetId="52ceb387-309a-42ad-8e25-af2e349e8a0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9" nillable="true" ma:displayName="Taxonomy Catch All Column" ma:hidden="true" ma:list="{329929cf-7c99-4078-afea-f19d4b5508e4}" ma:internalName="TaxCatchAll" ma:showField="CatchAllData" ma:web="572b6c68-3aad-419c-a822-f0e18244cd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0" nillable="true" ma:displayName="Taxonomy Catch All Column1" ma:hidden="true" ma:list="{329929cf-7c99-4078-afea-f19d4b5508e4}" ma:internalName="TaxCatchAllLabel" ma:readOnly="true" ma:showField="CatchAllDataLabel" ma:web="572b6c68-3aad-419c-a822-f0e18244cd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9EDE82-8FA8-4BAC-9625-9F8DB6B1A293}">
  <ds:schemaRefs>
    <ds:schemaRef ds:uri="572b6c68-3aad-419c-a822-f0e18244cdda"/>
    <ds:schemaRef ds:uri="http://purl.org/dc/elements/1.1/"/>
    <ds:schemaRef ds:uri="http://schemas.microsoft.com/office/2006/documentManagement/types"/>
    <ds:schemaRef ds:uri="http://www.w3.org/XML/1998/namespace"/>
    <ds:schemaRef ds:uri="44dbcaef-202f-4854-b324-a0cfdf88a704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021e9a49-5f7f-4a61-b0b4-d56b12079dcb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1E11DCE-A1EB-4B5E-A898-2ECF61D694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1e9a49-5f7f-4a61-b0b4-d56b12079dcb"/>
    <ds:schemaRef ds:uri="572b6c68-3aad-419c-a822-f0e18244cdda"/>
    <ds:schemaRef ds:uri="44dbcaef-202f-4854-b324-a0cfdf88a7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42CB446-1A5C-46E7-ABD5-2B678709AF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6161</TotalTime>
  <Words>635</Words>
  <Application>Microsoft Office PowerPoint</Application>
  <PresentationFormat>Widescreen</PresentationFormat>
  <Paragraphs>86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Avenir Next LT Pro</vt:lpstr>
      <vt:lpstr>Calibri</vt:lpstr>
      <vt:lpstr>Matter</vt:lpstr>
      <vt:lpstr>Office Theme</vt:lpstr>
      <vt:lpstr>Analytics </vt:lpstr>
      <vt:lpstr>Volpara Analytics overview </vt:lpstr>
      <vt:lpstr>PowerPoint Presentation</vt:lpstr>
      <vt:lpstr>What is Volpara Analytics?</vt:lpstr>
      <vt:lpstr>PowerPoint Presentation</vt:lpstr>
      <vt:lpstr>Artificial Intelligence to drive screening to new heights</vt:lpstr>
      <vt:lpstr>PowerPoint Presentation</vt:lpstr>
      <vt:lpstr>Volpara Analytics – continuous, sustained improvement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Radford</dc:creator>
  <cp:lastModifiedBy>MaryAnne Molter</cp:lastModifiedBy>
  <cp:revision>5</cp:revision>
  <dcterms:created xsi:type="dcterms:W3CDTF">2020-10-20T01:33:53Z</dcterms:created>
  <dcterms:modified xsi:type="dcterms:W3CDTF">2023-09-14T16:39:31Z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0x010100FF662400EA0F3D4B89CB7DBC71703CB4</vt:lpwstr>
  </property>
  <property fmtid="{D5CDD505-2E9C-101B-9397-08002B2CF9AE}" pid="3" name="ISO Tag">
    <vt:lpwstr/>
  </property>
  <property fmtid="{D5CDD505-2E9C-101B-9397-08002B2CF9AE}" pid="4" name="MediaServiceImageTags">
    <vt:lpwstr/>
  </property>
</Properties>
</file>