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14737571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Rg st="2" end="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5164"/>
    <a:srgbClr val="00C9EA"/>
    <a:srgbClr val="18C0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7650" autoAdjust="0"/>
  </p:normalViewPr>
  <p:slideViewPr>
    <p:cSldViewPr snapToGrid="0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BE203-59BF-2D49-8892-4E3B2EEF8551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DE28A-9545-D34C-8CEC-568404EAC1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808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D5B83-88AB-1993-A0B8-8EE8C53DA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9C2D19-25DF-9C15-70BB-051C29BCF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6544F-D97F-1DF7-B5ED-572D94783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B7D64-AE99-80E0-5FB1-04935640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0BF88-487C-308E-C557-3BC10724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054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258CD-C702-3319-AFD6-9A3AB9D13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3724AA-94BD-8660-50DD-98699C4E00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09B85-FE0D-B7CD-F443-80950A36E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CB2C1-3F25-6D3B-266F-5AC7D3648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A9195-EE4E-0DA6-D5EC-40E502F21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62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D8FF6C-0C11-6220-D419-0329819EF7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05CC40-A805-016F-E0A4-DE05F8F1B5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9F33E-6808-EBF5-EAF3-C17A05299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31401-F548-3627-B9F9-B66241FC6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17549-8AC0-6442-370D-38803D0D4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34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FFFFC-0FA8-F31F-88ED-479CD95B2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436B1-30D1-9FBF-C7C7-5BA9D1643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98430-3BB4-AB56-C667-19BF50DA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54ECA-0B33-B8BD-68F9-AAA6CFC1E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242A1-9168-2B08-63C5-1C06B900D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81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297D1-0665-9998-4408-0A98E17AB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0F60ED-7616-34CF-987A-7DE1FEDFD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BA10D-8070-23C3-C37D-ABAEB2C77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23CA7-CF0A-A882-A55E-6F71E5A7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4891D-A548-A8C3-9C5C-675FEADF5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319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2674E-AAEE-5A3F-59B9-A182DA8FB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9727D-3F89-B3AA-C125-4699B83B41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983DB3-E5A2-F7D0-9866-D766EE8FC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D91BD3-599B-B1AB-B1B5-E1753FB5F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67D5F-1CBF-7B17-42BF-7C2A7B95C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20164-531E-A9C4-EB1E-6FC45823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3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F82BC-69AF-EF28-9585-13321153D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EE6F0-7049-E824-5B1D-41BED2C49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2CEBB-B5FB-6A39-99A8-9648F6619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0202C6-6A8A-A9CB-6709-87996943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BFC923-9732-AD6D-27B4-9E5B823DFC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E6BA4B-E930-9B48-7BD2-C446BE363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9BEE9B-D315-BD50-EB22-01DF5F263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FDD084-AFFD-5AC6-A455-3850EA167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052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CC657-84C9-BD4F-56F6-7DD1BB0AC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7B445D-EF6C-F5C8-46D9-D6DFB846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BDEB13-FBD0-40C9-D61D-D9059AB5C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82AFBC-F233-60D3-77A3-61DFCF449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6F2933-0AA9-C4A7-1BC7-836EF44D3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3ABBA2-BA0E-7F17-A45D-649E69A8D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1D326-0B64-384C-3C47-0D0FE368D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88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EEB28-DC36-0D16-06BD-4DAE50978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B77C8-A350-9130-1C92-092F4C511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2224F-1D63-CAC1-FAA0-5114106804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24C45-2D92-2DE1-8F37-CE754D54F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2E782-7C61-6291-32F9-9D602C4A9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5F39F-8584-5EA0-5F8D-C4B8C24AF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57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213E3-6CC8-4C48-1755-F5547DFD3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234E3C-4754-535F-9489-F9F92AFCCF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07C83F-A191-29D5-823A-2E49266377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B37550-CAC1-5959-0BF0-6BA72FD0B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1E3F86-EA80-EBC2-ED42-08F74065B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2CBC75-951B-9AF1-C252-2620512E1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030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744FF2-82CF-552F-BE49-53FC61173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85245-8052-9EF8-0A3A-3B78B9203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73C98-CB06-07A4-5DB9-F29E1CB629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CC00CF-ABA9-3B41-ACA2-CAB3C0AB1643}" type="datetimeFigureOut">
              <a:rPr lang="en-US" smtClean="0"/>
              <a:t>2/7/25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68B0E-9884-586C-68E9-AE4E221BEF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D932D-E0E9-52E4-7B19-23E9B3BEA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EC52E1-EC12-C241-B44A-F45E65320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19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>
            <a:extLst>
              <a:ext uri="{FF2B5EF4-FFF2-40B4-BE49-F238E27FC236}">
                <a16:creationId xmlns:a16="http://schemas.microsoft.com/office/drawing/2014/main" id="{A3D8F0CD-3891-CA11-8E95-C3915879BFA7}"/>
              </a:ext>
            </a:extLst>
          </p:cNvPr>
          <p:cNvSpPr txBox="1">
            <a:spLocks/>
          </p:cNvSpPr>
          <p:nvPr/>
        </p:nvSpPr>
        <p:spPr>
          <a:xfrm>
            <a:off x="2991316" y="113599"/>
            <a:ext cx="6209367" cy="8472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>
                <a:latin typeface="Avenir Next LT Pro" panose="020B0504020202020204" pitchFamily="34" charset="77"/>
                <a:cs typeface="Arial"/>
              </a:rPr>
              <a:t> </a:t>
            </a:r>
            <a:r>
              <a:rPr lang="en-US" sz="2600" dirty="0" err="1">
                <a:latin typeface="Avenir Next LT Pro" panose="020B0504020202020204" pitchFamily="34" charset="77"/>
                <a:cs typeface="Arial"/>
              </a:rPr>
              <a:t>SecondReadAI</a:t>
            </a:r>
            <a:r>
              <a:rPr lang="en-US" sz="2600" dirty="0">
                <a:latin typeface="Avenir Next LT Pro" panose="020B0504020202020204" pitchFamily="34" charset="77"/>
                <a:cs typeface="Arial"/>
              </a:rPr>
              <a:t> Social Media</a:t>
            </a:r>
            <a:endParaRPr lang="en-US" sz="2600" dirty="0">
              <a:latin typeface="Avenir Next LT Pro" panose="020B0504020202020204" pitchFamily="34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07FB86-5BBA-5F9F-6F2B-0ABE4E15326E}"/>
              </a:ext>
            </a:extLst>
          </p:cNvPr>
          <p:cNvSpPr txBox="1"/>
          <p:nvPr/>
        </p:nvSpPr>
        <p:spPr>
          <a:xfrm>
            <a:off x="-801068" y="1097887"/>
            <a:ext cx="2279648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/>
            <a:r>
              <a:rPr lang="en-GB" sz="1200" b="1" dirty="0">
                <a:solidFill>
                  <a:srgbClr val="00C9EA"/>
                </a:solidFill>
                <a:latin typeface="Avenir Next LT Pro" panose="020B0504020202020204" pitchFamily="34" charset="77"/>
                <a:cs typeface="Arial" panose="020B0604020202020204" pitchFamily="34" charset="0"/>
              </a:rPr>
              <a:t>Graphics:</a:t>
            </a:r>
            <a:endParaRPr lang="en-US" sz="1200" b="1" dirty="0">
              <a:solidFill>
                <a:srgbClr val="00C9EA"/>
              </a:solidFill>
              <a:latin typeface="Avenir Next LT Pro" panose="020B0504020202020204" pitchFamily="34" charset="77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08BE90-A930-E612-719B-3BEDB8B3AA4F}"/>
              </a:ext>
            </a:extLst>
          </p:cNvPr>
          <p:cNvSpPr txBox="1"/>
          <p:nvPr/>
        </p:nvSpPr>
        <p:spPr>
          <a:xfrm>
            <a:off x="252628" y="4394924"/>
            <a:ext cx="1225952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/>
            <a:r>
              <a:rPr lang="en-GB" sz="1200" b="1" dirty="0">
                <a:solidFill>
                  <a:srgbClr val="00C9EA"/>
                </a:solidFill>
                <a:latin typeface="Avenir Next LT Pro" panose="020B0504020202020204" pitchFamily="34" charset="77"/>
                <a:cs typeface="Arial" panose="020B0604020202020204" pitchFamily="34" charset="0"/>
              </a:rPr>
              <a:t>Social Media Post Copy:</a:t>
            </a:r>
            <a:endParaRPr lang="en-US" sz="1200" b="1" dirty="0">
              <a:solidFill>
                <a:srgbClr val="00C9EA"/>
              </a:solidFill>
              <a:latin typeface="Avenir Next LT Pro" panose="020B0504020202020204" pitchFamily="34" charset="77"/>
              <a:cs typeface="Arial" panose="020B060402020202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B4E6773-860B-2C7B-B8D8-9E2BE53A54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68" t="3333" r="4961" b="6561"/>
          <a:stretch/>
        </p:blipFill>
        <p:spPr>
          <a:xfrm>
            <a:off x="8333954" y="1097887"/>
            <a:ext cx="3155626" cy="3149891"/>
          </a:xfrm>
          <a:prstGeom prst="rect">
            <a:avLst/>
          </a:prstGeom>
          <a:ln w="3175">
            <a:noFill/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4719836-678C-6A36-48FD-B1176C7CE9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698772" y="1097888"/>
            <a:ext cx="3149891" cy="3149891"/>
          </a:xfrm>
          <a:prstGeom prst="rect">
            <a:avLst/>
          </a:prstGeom>
          <a:ln w="6350">
            <a:solidFill>
              <a:srgbClr val="3D5164">
                <a:alpha val="20000"/>
              </a:srgbClr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DE1D557-5BC3-9888-DF25-DACAE4CB3C8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014821" y="1103603"/>
            <a:ext cx="3149892" cy="314989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5EBAE90-0CF3-F6E1-23C2-951104589EB1}"/>
              </a:ext>
            </a:extLst>
          </p:cNvPr>
          <p:cNvSpPr txBox="1"/>
          <p:nvPr/>
        </p:nvSpPr>
        <p:spPr>
          <a:xfrm>
            <a:off x="1698772" y="4394924"/>
            <a:ext cx="3051904" cy="130785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🌟 (</a:t>
            </a:r>
            <a:r>
              <a:rPr lang="en-US" sz="1000" kern="100" dirty="0">
                <a:effectLst/>
                <a:highlight>
                  <a:srgbClr val="FFFF00"/>
                </a:highlight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Facility Name</a:t>
            </a: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) introduces SecondReadAI, powered by </a:t>
            </a:r>
            <a:r>
              <a:rPr lang="en-US" sz="1000" kern="100" dirty="0" err="1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Lunit</a:t>
            </a: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 🌟 This AI tool performs a second review of your mammogram images and is proven to help find up to 15% more early breast cancers!  Our radiologists love the added precision, you’ll love improved confidence in your exam results. 📅 Where you have your mammogram matters - Book your appointment!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C23055-1847-4297-5224-E2C432172100}"/>
              </a:ext>
            </a:extLst>
          </p:cNvPr>
          <p:cNvSpPr txBox="1"/>
          <p:nvPr/>
        </p:nvSpPr>
        <p:spPr>
          <a:xfrm>
            <a:off x="5014821" y="4394924"/>
            <a:ext cx="3051904" cy="97853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💡Enhance your mammogram results with AI analysis!  New SecondReadAI, powered by </a:t>
            </a:r>
            <a:r>
              <a:rPr lang="en-US" sz="1000" kern="100" dirty="0" err="1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Lunit</a:t>
            </a: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, technology at (</a:t>
            </a:r>
            <a:r>
              <a:rPr lang="en-US" sz="1000" kern="100" dirty="0">
                <a:effectLst/>
                <a:highlight>
                  <a:srgbClr val="FFFF00"/>
                </a:highlight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Facility Name</a:t>
            </a: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) alerts the radiologist to cells that may be too small for human eyes to detect. 📅 Book your appointment today and take a step towards a more certainty for your breast health!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ECA797-2874-CABA-7F09-944E7CB446A0}"/>
              </a:ext>
            </a:extLst>
          </p:cNvPr>
          <p:cNvSpPr txBox="1"/>
          <p:nvPr/>
        </p:nvSpPr>
        <p:spPr>
          <a:xfrm>
            <a:off x="8330870" y="4396691"/>
            <a:ext cx="2957240" cy="130785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🌟 Introducing </a:t>
            </a:r>
            <a:r>
              <a:rPr lang="en-US" sz="1000" kern="100" dirty="0" err="1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SecondReadAI</a:t>
            </a: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, powered by </a:t>
            </a:r>
            <a:r>
              <a:rPr lang="en-US" sz="1000" kern="100" dirty="0" err="1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Lunit</a:t>
            </a: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, at (</a:t>
            </a:r>
            <a:r>
              <a:rPr lang="en-US" sz="1000" kern="100" dirty="0">
                <a:effectLst/>
                <a:highlight>
                  <a:srgbClr val="FFFF00"/>
                </a:highlight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Facility Name</a:t>
            </a: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)!  💡A new technology to help find breast cancers sooner! 💡 Why choose </a:t>
            </a:r>
            <a:r>
              <a:rPr lang="en-US" sz="1000" kern="100" dirty="0" err="1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SecondReadAI</a:t>
            </a:r>
            <a:r>
              <a:rPr lang="en-US" sz="1000" kern="100" dirty="0">
                <a:effectLst/>
                <a:latin typeface="Avenir Next LT Pro" panose="020B0504020202020204" pitchFamily="34" charset="77"/>
                <a:ea typeface="Aptos" panose="020B0004020202020204" pitchFamily="34" charset="0"/>
                <a:cs typeface="Arial" panose="020B0604020202020204" pitchFamily="34" charset="0"/>
              </a:rPr>
              <a:t>?  Same exam with extra confidence in your results. AI technology helps find things difficult for humans to detect. 📅 Book your appointment today and take a step towards better breast health!</a:t>
            </a:r>
          </a:p>
        </p:txBody>
      </p:sp>
      <p:pic>
        <p:nvPicPr>
          <p:cNvPr id="16" name="Picture 1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D712A74-E5F1-CE92-3E04-F3B392EB0B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4826" y="6129406"/>
            <a:ext cx="2648788" cy="33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513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0FE46B788DE74F8EC038206F9B9913" ma:contentTypeVersion="15" ma:contentTypeDescription="Create a new document." ma:contentTypeScope="" ma:versionID="ec3bedc9c6b71fa97c035c6b008dc3a7">
  <xsd:schema xmlns:xsd="http://www.w3.org/2001/XMLSchema" xmlns:xs="http://www.w3.org/2001/XMLSchema" xmlns:p="http://schemas.microsoft.com/office/2006/metadata/properties" xmlns:ns2="011645dd-19bd-41e9-bb6f-c6fdb7411de1" xmlns:ns3="6def5e23-9298-4185-b9ba-11d6435cbaa1" targetNamespace="http://schemas.microsoft.com/office/2006/metadata/properties" ma:root="true" ma:fieldsID="fc9a7c3c33d72e1ca585e6d14b486a61" ns2:_="" ns3:_="">
    <xsd:import namespace="011645dd-19bd-41e9-bb6f-c6fdb7411de1"/>
    <xsd:import namespace="6def5e23-9298-4185-b9ba-11d6435cba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1645dd-19bd-41e9-bb6f-c6fdb7411d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de2a7ffd-898c-40d6-b46f-b360de4210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ef5e23-9298-4185-b9ba-11d6435cbaa1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db146d7-3a9a-404a-bcd6-19df5e34b816}" ma:internalName="TaxCatchAll" ma:showField="CatchAllData" ma:web="6def5e23-9298-4185-b9ba-11d6435cba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1645dd-19bd-41e9-bb6f-c6fdb7411de1">
      <Terms xmlns="http://schemas.microsoft.com/office/infopath/2007/PartnerControls"/>
    </lcf76f155ced4ddcb4097134ff3c332f>
    <TaxCatchAll xmlns="6def5e23-9298-4185-b9ba-11d6435cbaa1" xsi:nil="true"/>
  </documentManagement>
</p:properties>
</file>

<file path=customXml/itemProps1.xml><?xml version="1.0" encoding="utf-8"?>
<ds:datastoreItem xmlns:ds="http://schemas.openxmlformats.org/officeDocument/2006/customXml" ds:itemID="{31A5F9A7-06A6-4232-B7B4-6513A93043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1645dd-19bd-41e9-bb6f-c6fdb7411de1"/>
    <ds:schemaRef ds:uri="6def5e23-9298-4185-b9ba-11d6435cba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158544B-A4A9-4966-AEB6-8DB6FFA6B5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EF0C3A-4EA2-4C92-94A4-540EFCA21A95}">
  <ds:schemaRefs>
    <ds:schemaRef ds:uri="http://schemas.microsoft.com/office/2006/documentManagement/types"/>
    <ds:schemaRef ds:uri="6def5e23-9298-4185-b9ba-11d6435cbaa1"/>
    <ds:schemaRef ds:uri="011645dd-19bd-41e9-bb6f-c6fdb7411de1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2458</TotalTime>
  <Words>196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Avenir Next LT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Brian Shilling</dc:creator>
  <cp:lastModifiedBy>shelbey</cp:lastModifiedBy>
  <cp:revision>126</cp:revision>
  <dcterms:created xsi:type="dcterms:W3CDTF">2024-10-22T12:22:09Z</dcterms:created>
  <dcterms:modified xsi:type="dcterms:W3CDTF">2025-02-07T21:13:40Z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0x010100870FE46B788DE74F8EC038206F9B9913</vt:lpwstr>
  </property>
  <property fmtid="{D5CDD505-2E9C-101B-9397-08002B2CF9AE}" pid="3" name="MediaServiceImageTags">
    <vt:lpwstr/>
  </property>
</Properties>
</file>